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9"/>
  </p:notesMasterIdLst>
  <p:sldIdLst>
    <p:sldId id="323" r:id="rId4"/>
    <p:sldId id="265" r:id="rId5"/>
    <p:sldId id="266" r:id="rId6"/>
    <p:sldId id="325" r:id="rId7"/>
    <p:sldId id="377" r:id="rId8"/>
    <p:sldId id="378" r:id="rId9"/>
    <p:sldId id="384" r:id="rId10"/>
    <p:sldId id="385" r:id="rId11"/>
    <p:sldId id="383" r:id="rId12"/>
    <p:sldId id="380" r:id="rId13"/>
    <p:sldId id="381" r:id="rId14"/>
    <p:sldId id="382" r:id="rId15"/>
    <p:sldId id="386" r:id="rId16"/>
    <p:sldId id="387" r:id="rId17"/>
    <p:sldId id="397" r:id="rId18"/>
    <p:sldId id="388" r:id="rId19"/>
    <p:sldId id="389" r:id="rId20"/>
    <p:sldId id="390" r:id="rId21"/>
    <p:sldId id="391" r:id="rId22"/>
    <p:sldId id="393" r:id="rId23"/>
    <p:sldId id="392" r:id="rId24"/>
    <p:sldId id="394" r:id="rId25"/>
    <p:sldId id="395" r:id="rId26"/>
    <p:sldId id="396"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91311" autoAdjust="0"/>
  </p:normalViewPr>
  <p:slideViewPr>
    <p:cSldViewPr snapToGrid="0">
      <p:cViewPr varScale="1">
        <p:scale>
          <a:sx n="86" d="100"/>
          <a:sy n="86" d="100"/>
        </p:scale>
        <p:origin x="1500" y="300"/>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13AE-3A1C-48A4-8687-3619AB9D1F52}" type="datetimeFigureOut">
              <a:rPr lang="en-US" smtClean="0"/>
              <a:t>1/18/2026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3ED6-1763-4EE2-9C7C-8C155F96236F}" type="slidenum">
              <a:rPr lang="en-US" smtClean="0"/>
              <a:t>‹#›</a:t>
            </a:fld>
            <a:endParaRPr lang="en-US" dirty="0"/>
          </a:p>
        </p:txBody>
      </p:sp>
    </p:spTree>
    <p:extLst>
      <p:ext uri="{BB962C8B-B14F-4D97-AF65-F5344CB8AC3E}">
        <p14:creationId xmlns:p14="http://schemas.microsoft.com/office/powerpoint/2010/main" val="43194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2</a:t>
            </a:fld>
            <a:endParaRPr lang="en-US" dirty="0"/>
          </a:p>
        </p:txBody>
      </p:sp>
    </p:spTree>
    <p:extLst>
      <p:ext uri="{BB962C8B-B14F-4D97-AF65-F5344CB8AC3E}">
        <p14:creationId xmlns:p14="http://schemas.microsoft.com/office/powerpoint/2010/main" val="37566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74F6-EBDE-F0EA-C20F-547402946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5DCFE-769C-4A14-F9A5-60AABC6B4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2891-D19C-8C92-4ACC-3A3608434A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Bob &amp; Sandra Waldron book, “Go Tell The Good News”, page 214.</a:t>
            </a:r>
          </a:p>
          <a:p>
            <a:endParaRPr lang="en-US" dirty="0"/>
          </a:p>
        </p:txBody>
      </p:sp>
      <p:sp>
        <p:nvSpPr>
          <p:cNvPr id="4" name="Slide Number Placeholder 3">
            <a:extLst>
              <a:ext uri="{FF2B5EF4-FFF2-40B4-BE49-F238E27FC236}">
                <a16:creationId xmlns:a16="http://schemas.microsoft.com/office/drawing/2014/main" id="{202F5B8B-E3B2-8B34-21C7-EAC7AB627B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07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B7CC2-CABB-4974-9B48-FEB79EEFC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B950B-FF2D-D7CB-8F0F-0F0EECDAB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C27F5-37BD-6314-AFF4-5C61E0D591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4D501C-F9AC-61ED-DD95-301A650DFA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443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F5DC-F2B1-0F26-413B-942FB411F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A1AB2-18C7-A7B4-3B9A-96A0BE3B1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FC1E2-280A-3195-4954-AE6BE4C9CE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Bob &amp; Sandra Waldron book, “Go Tell The Good News”, page 216</a:t>
            </a:r>
          </a:p>
          <a:p>
            <a:endParaRPr lang="en-US" dirty="0"/>
          </a:p>
        </p:txBody>
      </p:sp>
      <p:sp>
        <p:nvSpPr>
          <p:cNvPr id="4" name="Slide Number Placeholder 3">
            <a:extLst>
              <a:ext uri="{FF2B5EF4-FFF2-40B4-BE49-F238E27FC236}">
                <a16:creationId xmlns:a16="http://schemas.microsoft.com/office/drawing/2014/main" id="{DAA1BE7B-9F7E-1D8F-772B-9BC6218D7E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49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7A9C3-6AD9-D824-1399-C45361197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727AD-9F1D-C414-638D-B13C2E01E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7405B-8E89-47D3-E59D-03E56B1803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6C0C6C-1238-C460-70CF-DAAC2F5C26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296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0601A-64E0-904E-8CE6-222075C0A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D73A7-B1EA-ED03-0B64-55FE448BE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3ACE3-5502-DA47-6197-8F816903D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007E76-DB9F-FF03-6348-96993CB9BF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59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D6D3-D66C-17BE-6203-B4CD46183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CD0BB-C157-1D5E-FEB9-3FFF7DBB5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03586-C8E5-5D4E-258C-FE41889D7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F0F8F4-E39E-1719-A05F-F2309A1D69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3510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4AC5-08D7-0EE7-E08D-9AB07FAD4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C33AC-C228-45BC-4357-524BCD6B5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A7789-5274-DFBC-5571-939E947357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CDC7E-F466-727B-EDFE-147DAA1398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59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1B24-160C-0615-C12C-EDFC4C5C1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D9DB1-3867-37FA-7AA4-10C270BEC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4E718-755D-371E-1F6C-CAE372C7A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D8C8D6-D03B-2C36-1CF2-D787C6B35D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428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E8B5-5A70-92D6-2061-77B416518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045E7-270B-8FBE-2EEB-906E13A66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25F02-C1DF-3E01-7B27-1AF4F40FF3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D0EADB-C496-50BF-8A93-800EB74367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04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6790-5182-087C-5D23-D55118D00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B4E06-304D-4CCE-D962-9CF2386BF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1A644-7EAB-1DDE-7BBC-9D8743ABB5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Bob &amp; Sandra Waldron book, “Go Tell The Good News”, page 222-223</a:t>
            </a:r>
          </a:p>
          <a:p>
            <a:endParaRPr lang="en-US" dirty="0"/>
          </a:p>
        </p:txBody>
      </p:sp>
      <p:sp>
        <p:nvSpPr>
          <p:cNvPr id="4" name="Slide Number Placeholder 3">
            <a:extLst>
              <a:ext uri="{FF2B5EF4-FFF2-40B4-BE49-F238E27FC236}">
                <a16:creationId xmlns:a16="http://schemas.microsoft.com/office/drawing/2014/main" id="{B6CF7395-99A3-F705-E493-EF218D4AA6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94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407E-AB74-1F37-1D28-8BBF623CF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3980-04A0-1772-002D-796CE8E57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D57C2-31D9-11FB-2AED-2E02328E2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35CD9-25A6-F957-7F22-52430D46C75A}"/>
              </a:ext>
            </a:extLst>
          </p:cNvPr>
          <p:cNvSpPr>
            <a:spLocks noGrp="1"/>
          </p:cNvSpPr>
          <p:nvPr>
            <p:ph type="sldNum" sz="quarter" idx="5"/>
          </p:nvPr>
        </p:nvSpPr>
        <p:spPr/>
        <p:txBody>
          <a:bodyPr/>
          <a:lstStyle/>
          <a:p>
            <a:fld id="{A2343ED6-1763-4EE2-9C7C-8C155F96236F}" type="slidenum">
              <a:rPr lang="en-US" smtClean="0"/>
              <a:t>3</a:t>
            </a:fld>
            <a:endParaRPr lang="en-US" dirty="0"/>
          </a:p>
        </p:txBody>
      </p:sp>
    </p:spTree>
    <p:extLst>
      <p:ext uri="{BB962C8B-B14F-4D97-AF65-F5344CB8AC3E}">
        <p14:creationId xmlns:p14="http://schemas.microsoft.com/office/powerpoint/2010/main" val="2357893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93C10-4A2C-8881-74B6-BFEF9131E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B0E8C-8F76-858C-3BDC-C29EB88E7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CA259-520A-1699-7AFA-2FF79B7524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69BC2-C6BB-9C56-C0AB-25B490BB0C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058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8FE7-0C55-2F28-FA33-F053526D1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4FF36-36DE-F177-EC9D-F986B2967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0FB20-0257-FA29-4C0F-3D317C0433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9C8417-BCEE-9DCB-1729-9BB0E159D7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3424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144A-D741-2B79-9DFE-BC0552B67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EBFE4-9BA3-F66C-1F8A-1CCF1C97A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AA26C-59CA-DC7C-1D0F-06013A53C8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9A18C-B49B-3B13-714B-7A294B4E8C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3804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7E55-71AC-29E1-9504-CF80F9E9A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34CEF-3392-E3BC-29DA-B39321B1C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EA180-5392-037F-A36A-595E00CF1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ED10C7-A9F5-0717-7B20-6A84F1F51A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35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C731-05E7-A3CA-15EA-472D676BF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50DF0-FA1B-75CF-4A17-9AACA0A63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2E8F1-848B-58BA-D7EB-52F3C43F2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93DF-9BDC-C0C6-EC1A-E8B30F4D3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084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5069-5868-75F1-4938-CB536A8D7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2A6BD-A4CA-0E23-B0EA-E773D3EE6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3FE10-0C41-7EAC-9DCA-673DF6C8AA1D}"/>
              </a:ext>
            </a:extLst>
          </p:cNvPr>
          <p:cNvSpPr>
            <a:spLocks noGrp="1"/>
          </p:cNvSpPr>
          <p:nvPr>
            <p:ph type="body" idx="1"/>
          </p:nvPr>
        </p:nvSpPr>
        <p:spPr/>
        <p:txBody>
          <a:bodyPr/>
          <a:lstStyle/>
          <a:p>
            <a:r>
              <a:rPr lang="en-US" dirty="0"/>
              <a:t>Bullets 1-4 from Bob &amp; Sandra Waldron book, “Go Tell The Good News”, page 213.</a:t>
            </a:r>
          </a:p>
        </p:txBody>
      </p:sp>
      <p:sp>
        <p:nvSpPr>
          <p:cNvPr id="4" name="Slide Number Placeholder 3">
            <a:extLst>
              <a:ext uri="{FF2B5EF4-FFF2-40B4-BE49-F238E27FC236}">
                <a16:creationId xmlns:a16="http://schemas.microsoft.com/office/drawing/2014/main" id="{A81B8F47-7735-8100-3D1E-04847CB429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48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8C3C0-7D51-8407-F956-8321BFC09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EC5D3-CC41-12CB-62A1-B676E3337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EC69A-08DF-4291-8D71-9A4B9F0CA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1FC320-B773-8653-4631-5760D9281F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629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D422-9C6C-E672-16F3-57198505D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E7CC-A09A-F87E-9205-2290FDC75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2A6F1-B20E-58E5-050A-2348BB8D76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Bob &amp; Sandra Waldron book, “Go Tell The Good News”, page 215.</a:t>
            </a:r>
          </a:p>
          <a:p>
            <a:endParaRPr lang="en-US" dirty="0"/>
          </a:p>
        </p:txBody>
      </p:sp>
      <p:sp>
        <p:nvSpPr>
          <p:cNvPr id="4" name="Slide Number Placeholder 3">
            <a:extLst>
              <a:ext uri="{FF2B5EF4-FFF2-40B4-BE49-F238E27FC236}">
                <a16:creationId xmlns:a16="http://schemas.microsoft.com/office/drawing/2014/main" id="{764949C7-E099-F62C-7BD5-9C8B08A8F4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41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80AD7-E188-3F30-513A-D8FDC0A72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100A3-BFBD-C9EA-3529-5BD906673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A06C8-4A65-9077-8DFB-C9A933C17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76E0D4-5430-D9B7-4DDB-3BEB56F643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442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E0581-DCEB-C488-6912-0B010A1E8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68E1A-7F1B-8731-6F83-908724CA1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707D3-42C3-2F9D-0C67-4DBA935438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379AC-97FD-2E68-8021-5778493147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917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3B06-86DE-6559-B13A-78851EAB6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EEBE2-A04F-59B8-C14D-FA1C03B41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88EF3-14A1-EADD-3857-B6D4B8043A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Bob &amp; Sandra Waldron book, “Go Tell The Good News”, page 214.</a:t>
            </a:r>
          </a:p>
          <a:p>
            <a:endParaRPr lang="en-US" dirty="0"/>
          </a:p>
        </p:txBody>
      </p:sp>
      <p:sp>
        <p:nvSpPr>
          <p:cNvPr id="4" name="Slide Number Placeholder 3">
            <a:extLst>
              <a:ext uri="{FF2B5EF4-FFF2-40B4-BE49-F238E27FC236}">
                <a16:creationId xmlns:a16="http://schemas.microsoft.com/office/drawing/2014/main" id="{253AA14F-E4DE-E85C-839F-70261845E9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906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2012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626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060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8CE6-E4CF-A075-EDA3-FA36D140F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89159-9256-531A-EDC8-791E79689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1E6EF-5744-F989-DADE-C55DA4026FC0}"/>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5" name="Footer Placeholder 4">
            <a:extLst>
              <a:ext uri="{FF2B5EF4-FFF2-40B4-BE49-F238E27FC236}">
                <a16:creationId xmlns:a16="http://schemas.microsoft.com/office/drawing/2014/main" id="{D0A16C3C-626D-F27E-B143-38B5213F9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C1675-DBEA-DEED-7E38-6B981075480A}"/>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622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9A1-5A32-C4C8-C512-EA147629B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B1BED-6D7D-7192-1A27-0CE33BAE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A3AD-7632-70EA-5E17-32A2E0DA5AE2}"/>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5" name="Footer Placeholder 4">
            <a:extLst>
              <a:ext uri="{FF2B5EF4-FFF2-40B4-BE49-F238E27FC236}">
                <a16:creationId xmlns:a16="http://schemas.microsoft.com/office/drawing/2014/main" id="{4371C982-01CD-CB02-A2AD-FF3E01570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3CCCC-30CA-6C2A-448F-843D4AD4251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017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941-CC07-A2B9-8579-5CE102BEA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D1F87-8941-5C75-6FC4-925269904F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9580E-4690-2747-99DF-DDE29D4D121F}"/>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5" name="Footer Placeholder 4">
            <a:extLst>
              <a:ext uri="{FF2B5EF4-FFF2-40B4-BE49-F238E27FC236}">
                <a16:creationId xmlns:a16="http://schemas.microsoft.com/office/drawing/2014/main" id="{6DA5DE39-47BC-EB91-2F1F-81131A8B93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76E9F7-893E-BFC9-6A30-3FE474E7550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691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F37-C104-4D6C-95C1-666B7062A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1B447-B7A6-6185-8EC5-744D3ECCF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D32E5-5203-C229-B820-26C60BC87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090E5-12A9-DC12-D900-C10B69E941CC}"/>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6" name="Footer Placeholder 5">
            <a:extLst>
              <a:ext uri="{FF2B5EF4-FFF2-40B4-BE49-F238E27FC236}">
                <a16:creationId xmlns:a16="http://schemas.microsoft.com/office/drawing/2014/main" id="{095E66BE-62EA-E858-6A3A-80B559553E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0B0017-0011-2201-420F-AC75D086C765}"/>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7135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634-BCEA-4405-DBB0-18D5758C7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F6D5C-2613-0318-EC89-7C300A1B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2CFE59-0FA7-9E3B-98CB-EB5F1B34A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C820D-A203-DF55-E377-9F9878409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829F5-5066-F38E-1665-7D05613E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839A5-8907-CD13-21F2-C95CA6E6192D}"/>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8" name="Footer Placeholder 7">
            <a:extLst>
              <a:ext uri="{FF2B5EF4-FFF2-40B4-BE49-F238E27FC236}">
                <a16:creationId xmlns:a16="http://schemas.microsoft.com/office/drawing/2014/main" id="{1AFAE4E8-E465-C21A-1822-2733F072C4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3D12EE-D557-9438-FA6E-13DC4A2BC26D}"/>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340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3130-AAD1-6A54-F760-48E514856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43A16-C0BD-9F4B-0E19-13554C638F8C}"/>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4" name="Footer Placeholder 3">
            <a:extLst>
              <a:ext uri="{FF2B5EF4-FFF2-40B4-BE49-F238E27FC236}">
                <a16:creationId xmlns:a16="http://schemas.microsoft.com/office/drawing/2014/main" id="{EEEC7ACE-65FA-422E-490E-C34B9DE936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913E8B-E934-F151-E7A9-5BE3C25967F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3248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3D079-2754-763B-BDD8-087B6A0E2A78}"/>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3" name="Footer Placeholder 2">
            <a:extLst>
              <a:ext uri="{FF2B5EF4-FFF2-40B4-BE49-F238E27FC236}">
                <a16:creationId xmlns:a16="http://schemas.microsoft.com/office/drawing/2014/main" id="{21594B59-0422-DACA-F1EB-67F80960CA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7B77F6-DA50-CA60-E7FD-E7E7F4841850}"/>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3921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CDEC-C205-AB4B-B763-90F5C7BF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41F2B-4595-AA46-C876-05E529F6A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ACDC8-62DA-DA20-B4F3-11151326A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064AA-0DDC-63C4-7BD0-6979FFC75EC0}"/>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6" name="Footer Placeholder 5">
            <a:extLst>
              <a:ext uri="{FF2B5EF4-FFF2-40B4-BE49-F238E27FC236}">
                <a16:creationId xmlns:a16="http://schemas.microsoft.com/office/drawing/2014/main" id="{13C6E491-0C0E-A345-6A5F-B8AA4CFF23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F4DD5A-B7EE-52EE-27BA-B5221631DD07}"/>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422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973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F8D8-65BF-670F-8B16-A4FB1DBD7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E2A9B-BA8B-ABE5-1406-53882FA01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043C1F-055F-7301-43AB-4112D633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54BFF-2DD6-CFC8-7599-222F3EA76284}"/>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6" name="Footer Placeholder 5">
            <a:extLst>
              <a:ext uri="{FF2B5EF4-FFF2-40B4-BE49-F238E27FC236}">
                <a16:creationId xmlns:a16="http://schemas.microsoft.com/office/drawing/2014/main" id="{C8B9E9F4-BB34-2439-CBBD-8B5692A8D6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DE27C-9E52-ED8B-D23F-F9084859D2CC}"/>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8468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0076-BD46-8C96-61E2-90F39E3EA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ED0B3-7218-88BA-8801-EF7ABD139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318CB-4A13-8B3F-D776-962D5E7B5412}"/>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5" name="Footer Placeholder 4">
            <a:extLst>
              <a:ext uri="{FF2B5EF4-FFF2-40B4-BE49-F238E27FC236}">
                <a16:creationId xmlns:a16="http://schemas.microsoft.com/office/drawing/2014/main" id="{5CEF3A72-2876-B1F1-9598-15664AA9C9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845B4-63B1-FC1B-88B9-2DA3690EE64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28849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A954-AF0E-2D47-E6F2-5DA010E9F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909FF-6AB1-18BF-4DE8-362816A8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54BA0-D8D4-27B2-AEC9-2807C8272F05}"/>
              </a:ext>
            </a:extLst>
          </p:cNvPr>
          <p:cNvSpPr>
            <a:spLocks noGrp="1"/>
          </p:cNvSpPr>
          <p:nvPr>
            <p:ph type="dt" sz="half" idx="10"/>
          </p:nvPr>
        </p:nvSpPr>
        <p:spPr/>
        <p:txBody>
          <a:bodyPr/>
          <a:lstStyle/>
          <a:p>
            <a:fld id="{4EE053C8-6D43-4DA4-8DBF-C8E48D743FE0}" type="datetimeFigureOut">
              <a:rPr lang="en-US" smtClean="0"/>
              <a:t>1/18/2026</a:t>
            </a:fld>
            <a:endParaRPr lang="en-US" dirty="0"/>
          </a:p>
        </p:txBody>
      </p:sp>
      <p:sp>
        <p:nvSpPr>
          <p:cNvPr id="5" name="Footer Placeholder 4">
            <a:extLst>
              <a:ext uri="{FF2B5EF4-FFF2-40B4-BE49-F238E27FC236}">
                <a16:creationId xmlns:a16="http://schemas.microsoft.com/office/drawing/2014/main" id="{CB8B5017-E895-40B8-1B63-9480E32B2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92641-C0EC-E389-E1E0-7B93A93429B2}"/>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9890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13C1E-E624-4300-B0E8-DE0A33332952}" type="slidenum">
              <a:rPr lang="en-US"/>
              <a:pPr>
                <a:defRPr/>
              </a:pPr>
              <a:t>‹#›</a:t>
            </a:fld>
            <a:endParaRPr lang="en-US"/>
          </a:p>
        </p:txBody>
      </p:sp>
    </p:spTree>
    <p:extLst>
      <p:ext uri="{BB962C8B-B14F-4D97-AF65-F5344CB8AC3E}">
        <p14:creationId xmlns:p14="http://schemas.microsoft.com/office/powerpoint/2010/main" val="617682585"/>
      </p:ext>
    </p:extLst>
  </p:cSld>
  <p:clrMapOvr>
    <a:masterClrMapping/>
  </p:clrMapOvr>
  <p:transition>
    <p:split orient="ver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AC1AC-3D49-4AF5-B9C9-E27CE007A4C0}" type="slidenum">
              <a:rPr lang="en-US"/>
              <a:pPr>
                <a:defRPr/>
              </a:pPr>
              <a:t>‹#›</a:t>
            </a:fld>
            <a:endParaRPr lang="en-US"/>
          </a:p>
        </p:txBody>
      </p:sp>
    </p:spTree>
    <p:extLst>
      <p:ext uri="{BB962C8B-B14F-4D97-AF65-F5344CB8AC3E}">
        <p14:creationId xmlns:p14="http://schemas.microsoft.com/office/powerpoint/2010/main" val="162184933"/>
      </p:ext>
    </p:extLst>
  </p:cSld>
  <p:clrMapOvr>
    <a:masterClrMapping/>
  </p:clrMapOvr>
  <p:transition>
    <p:split orient="ver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A9413-3F2B-4F85-8F62-3DAB787554E7}" type="slidenum">
              <a:rPr lang="en-US"/>
              <a:pPr>
                <a:defRPr/>
              </a:pPr>
              <a:t>‹#›</a:t>
            </a:fld>
            <a:endParaRPr lang="en-US"/>
          </a:p>
        </p:txBody>
      </p:sp>
    </p:spTree>
    <p:extLst>
      <p:ext uri="{BB962C8B-B14F-4D97-AF65-F5344CB8AC3E}">
        <p14:creationId xmlns:p14="http://schemas.microsoft.com/office/powerpoint/2010/main" val="2740377587"/>
      </p:ext>
    </p:extLst>
  </p:cSld>
  <p:clrMapOvr>
    <a:masterClrMapping/>
  </p:clrMapOvr>
  <p:transition>
    <p:split orient="ver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69274-9381-45B7-A653-DED13DA3D420}" type="slidenum">
              <a:rPr lang="en-US"/>
              <a:pPr>
                <a:defRPr/>
              </a:pPr>
              <a:t>‹#›</a:t>
            </a:fld>
            <a:endParaRPr lang="en-US"/>
          </a:p>
        </p:txBody>
      </p:sp>
    </p:spTree>
    <p:extLst>
      <p:ext uri="{BB962C8B-B14F-4D97-AF65-F5344CB8AC3E}">
        <p14:creationId xmlns:p14="http://schemas.microsoft.com/office/powerpoint/2010/main" val="3909685020"/>
      </p:ext>
    </p:extLst>
  </p:cSld>
  <p:clrMapOvr>
    <a:masterClrMapping/>
  </p:clrMapOvr>
  <p:transition>
    <p:split orient="ver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AB64E4-29C8-4E38-B5FC-2387115453AE}" type="slidenum">
              <a:rPr lang="en-US"/>
              <a:pPr>
                <a:defRPr/>
              </a:pPr>
              <a:t>‹#›</a:t>
            </a:fld>
            <a:endParaRPr lang="en-US"/>
          </a:p>
        </p:txBody>
      </p:sp>
    </p:spTree>
    <p:extLst>
      <p:ext uri="{BB962C8B-B14F-4D97-AF65-F5344CB8AC3E}">
        <p14:creationId xmlns:p14="http://schemas.microsoft.com/office/powerpoint/2010/main" val="1703797388"/>
      </p:ext>
    </p:extLst>
  </p:cSld>
  <p:clrMapOvr>
    <a:masterClrMapping/>
  </p:clrMapOvr>
  <p:transition>
    <p:split orient="ver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E854C-83D9-476F-B201-915A5EDC5E88}" type="slidenum">
              <a:rPr lang="en-US"/>
              <a:pPr>
                <a:defRPr/>
              </a:pPr>
              <a:t>‹#›</a:t>
            </a:fld>
            <a:endParaRPr lang="en-US"/>
          </a:p>
        </p:txBody>
      </p:sp>
    </p:spTree>
    <p:extLst>
      <p:ext uri="{BB962C8B-B14F-4D97-AF65-F5344CB8AC3E}">
        <p14:creationId xmlns:p14="http://schemas.microsoft.com/office/powerpoint/2010/main" val="3846975090"/>
      </p:ext>
    </p:extLst>
  </p:cSld>
  <p:clrMapOvr>
    <a:masterClrMapping/>
  </p:clrMapOvr>
  <p:transition>
    <p:split orient="ver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7C44A-1DA4-4070-B12F-82B2015290E5}" type="slidenum">
              <a:rPr lang="en-US"/>
              <a:pPr>
                <a:defRPr/>
              </a:pPr>
              <a:t>‹#›</a:t>
            </a:fld>
            <a:endParaRPr lang="en-US"/>
          </a:p>
        </p:txBody>
      </p:sp>
    </p:spTree>
    <p:extLst>
      <p:ext uri="{BB962C8B-B14F-4D97-AF65-F5344CB8AC3E}">
        <p14:creationId xmlns:p14="http://schemas.microsoft.com/office/powerpoint/2010/main" val="4018581911"/>
      </p:ext>
    </p:extLst>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09441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A8E6F-24F5-4491-AFE5-0D3531A59919}" type="slidenum">
              <a:rPr lang="en-US"/>
              <a:pPr>
                <a:defRPr/>
              </a:pPr>
              <a:t>‹#›</a:t>
            </a:fld>
            <a:endParaRPr lang="en-US"/>
          </a:p>
        </p:txBody>
      </p:sp>
    </p:spTree>
    <p:extLst>
      <p:ext uri="{BB962C8B-B14F-4D97-AF65-F5344CB8AC3E}">
        <p14:creationId xmlns:p14="http://schemas.microsoft.com/office/powerpoint/2010/main" val="2154457196"/>
      </p:ext>
    </p:extLst>
  </p:cSld>
  <p:clrMapOvr>
    <a:masterClrMapping/>
  </p:clrMapOvr>
  <p:transition>
    <p:split orient="ver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0FC17-E476-4022-93E8-62AD3AA5E893}" type="slidenum">
              <a:rPr lang="en-US"/>
              <a:pPr>
                <a:defRPr/>
              </a:pPr>
              <a:t>‹#›</a:t>
            </a:fld>
            <a:endParaRPr lang="en-US"/>
          </a:p>
        </p:txBody>
      </p:sp>
    </p:spTree>
    <p:extLst>
      <p:ext uri="{BB962C8B-B14F-4D97-AF65-F5344CB8AC3E}">
        <p14:creationId xmlns:p14="http://schemas.microsoft.com/office/powerpoint/2010/main" val="3311123797"/>
      </p:ext>
    </p:extLst>
  </p:cSld>
  <p:clrMapOvr>
    <a:masterClrMapping/>
  </p:clrMapOvr>
  <p:transition>
    <p:split orient="ver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B4CA3-9E65-4969-A3AE-E16C91A4A828}" type="slidenum">
              <a:rPr lang="en-US"/>
              <a:pPr>
                <a:defRPr/>
              </a:pPr>
              <a:t>‹#›</a:t>
            </a:fld>
            <a:endParaRPr lang="en-US"/>
          </a:p>
        </p:txBody>
      </p:sp>
    </p:spTree>
    <p:extLst>
      <p:ext uri="{BB962C8B-B14F-4D97-AF65-F5344CB8AC3E}">
        <p14:creationId xmlns:p14="http://schemas.microsoft.com/office/powerpoint/2010/main" val="2309672076"/>
      </p:ext>
    </p:extLst>
  </p:cSld>
  <p:clrMapOvr>
    <a:masterClrMapping/>
  </p:clrMapOvr>
  <p:transition>
    <p:split orient="ver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0CF137-3A96-44B2-8A87-F689DABC46E7}" type="slidenum">
              <a:rPr lang="en-US"/>
              <a:pPr>
                <a:defRPr/>
              </a:pPr>
              <a:t>‹#›</a:t>
            </a:fld>
            <a:endParaRPr lang="en-US"/>
          </a:p>
        </p:txBody>
      </p:sp>
    </p:spTree>
    <p:extLst>
      <p:ext uri="{BB962C8B-B14F-4D97-AF65-F5344CB8AC3E}">
        <p14:creationId xmlns:p14="http://schemas.microsoft.com/office/powerpoint/2010/main" val="188441763"/>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6787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5400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9226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303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71801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1/18/2026</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5084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1/18/2026</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13829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4A153-4A41-EDE1-AD7B-442AC352C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13217-E4BB-CCF1-73B2-9FF2C34C3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0FAFC-05C2-3841-7AED-80005DB32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E053C8-6D43-4DA4-8DBF-C8E48D743FE0}" type="datetimeFigureOut">
              <a:rPr lang="en-US" smtClean="0"/>
              <a:t>1/18/2026</a:t>
            </a:fld>
            <a:endParaRPr lang="en-US" dirty="0"/>
          </a:p>
        </p:txBody>
      </p:sp>
      <p:sp>
        <p:nvSpPr>
          <p:cNvPr id="5" name="Footer Placeholder 4">
            <a:extLst>
              <a:ext uri="{FF2B5EF4-FFF2-40B4-BE49-F238E27FC236}">
                <a16:creationId xmlns:a16="http://schemas.microsoft.com/office/drawing/2014/main" id="{2F3B1064-14D9-607E-BD5A-B18B41EBF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FF3582B-E3D8-79D2-8565-8E67166F4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7714E-8E84-4FEE-B8BD-A2E89240885E}" type="slidenum">
              <a:rPr lang="en-US" smtClean="0"/>
              <a:t>‹#›</a:t>
            </a:fld>
            <a:endParaRPr lang="en-US" dirty="0"/>
          </a:p>
        </p:txBody>
      </p:sp>
    </p:spTree>
    <p:extLst>
      <p:ext uri="{BB962C8B-B14F-4D97-AF65-F5344CB8AC3E}">
        <p14:creationId xmlns:p14="http://schemas.microsoft.com/office/powerpoint/2010/main" val="1091994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0FDAF200-4B63-4C2F-A937-A883F8945203}" type="slidenum">
              <a:rPr lang="en-US"/>
              <a:pPr>
                <a:defRPr/>
              </a:pPr>
              <a:t>‹#›</a:t>
            </a:fld>
            <a:endParaRPr lang="en-US"/>
          </a:p>
        </p:txBody>
      </p:sp>
    </p:spTree>
    <p:extLst>
      <p:ext uri="{BB962C8B-B14F-4D97-AF65-F5344CB8AC3E}">
        <p14:creationId xmlns:p14="http://schemas.microsoft.com/office/powerpoint/2010/main" val="3128997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p:cTn id="12"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27">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027">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 calcmode="lin" valueType="num">
                                      <p:cBhvr>
                                        <p:cTn id="22"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027">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 calcmode="lin" valueType="num">
                                      <p:cBhvr>
                                        <p:cTn id="27"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027">
                                            <p:txEl>
                                              <p:pRg st="3" end="3"/>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 calcmode="lin" valueType="num">
                                      <p:cBhvr>
                                        <p:cTn id="32"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3"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p:tmplLst>
          <p:tmpl lvl="1">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a:extLst>
            <a:ext uri="{FF2B5EF4-FFF2-40B4-BE49-F238E27FC236}">
              <a16:creationId xmlns:a16="http://schemas.microsoft.com/office/drawing/2014/main" id="{736A23DB-9F11-30F4-8701-A957711B22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9AB74D-5FD7-CB50-656A-F32D5B3D5BB9}"/>
              </a:ext>
            </a:extLst>
          </p:cNvPr>
          <p:cNvPicPr>
            <a:picLocks noChangeAspect="1"/>
          </p:cNvPicPr>
          <p:nvPr/>
        </p:nvPicPr>
        <p:blipFill rotWithShape="1">
          <a:blip r:embed="rId2"/>
          <a:srcRect t="-1" r="5208" b="33164"/>
          <a:stretch/>
        </p:blipFill>
        <p:spPr>
          <a:xfrm>
            <a:off x="0" y="0"/>
            <a:ext cx="12192000" cy="4485939"/>
          </a:xfrm>
          <a:prstGeom prst="rect">
            <a:avLst/>
          </a:prstGeom>
        </p:spPr>
      </p:pic>
      <p:sp>
        <p:nvSpPr>
          <p:cNvPr id="3" name="TextBox 2">
            <a:extLst>
              <a:ext uri="{FF2B5EF4-FFF2-40B4-BE49-F238E27FC236}">
                <a16:creationId xmlns:a16="http://schemas.microsoft.com/office/drawing/2014/main" id="{2ECF2283-103A-58C3-4BF5-4FE6BB055EE5}"/>
              </a:ext>
            </a:extLst>
          </p:cNvPr>
          <p:cNvSpPr txBox="1"/>
          <p:nvPr/>
        </p:nvSpPr>
        <p:spPr>
          <a:xfrm>
            <a:off x="0" y="4485939"/>
            <a:ext cx="9491472" cy="197592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WELCOME VISITORS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Please scan the QR code to allow us to have a record of your visit</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www.eastside-church.com/welcome</a:t>
            </a:r>
          </a:p>
        </p:txBody>
      </p:sp>
      <p:grpSp>
        <p:nvGrpSpPr>
          <p:cNvPr id="11" name="Group 10">
            <a:extLst>
              <a:ext uri="{FF2B5EF4-FFF2-40B4-BE49-F238E27FC236}">
                <a16:creationId xmlns:a16="http://schemas.microsoft.com/office/drawing/2014/main" id="{327137C7-28D2-6B15-5316-200DB6C65EEA}"/>
              </a:ext>
            </a:extLst>
          </p:cNvPr>
          <p:cNvGrpSpPr/>
          <p:nvPr/>
        </p:nvGrpSpPr>
        <p:grpSpPr>
          <a:xfrm>
            <a:off x="3202780" y="329120"/>
            <a:ext cx="2893220" cy="1019931"/>
            <a:chOff x="135731" y="1173200"/>
            <a:chExt cx="2893220" cy="1019931"/>
          </a:xfrm>
        </p:grpSpPr>
        <p:sp>
          <p:nvSpPr>
            <p:cNvPr id="9" name="Title 1">
              <a:extLst>
                <a:ext uri="{FF2B5EF4-FFF2-40B4-BE49-F238E27FC236}">
                  <a16:creationId xmlns:a16="http://schemas.microsoft.com/office/drawing/2014/main" id="{747C5EC4-9321-6814-4A2A-A8D30B466D1C}"/>
                </a:ext>
              </a:extLst>
            </p:cNvPr>
            <p:cNvSpPr txBox="1">
              <a:spLocks/>
            </p:cNvSpPr>
            <p:nvPr/>
          </p:nvSpPr>
          <p:spPr>
            <a:xfrm>
              <a:off x="135731" y="1173200"/>
              <a:ext cx="2893219" cy="77271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Calibri Light" panose="020F0302020204030204"/>
                  <a:ea typeface="+mj-ea"/>
                  <a:cs typeface="Arial"/>
                </a:rPr>
                <a:t>Welcome</a:t>
              </a:r>
            </a:p>
          </p:txBody>
        </p:sp>
        <p:sp>
          <p:nvSpPr>
            <p:cNvPr id="10" name="Subtitle 2">
              <a:extLst>
                <a:ext uri="{FF2B5EF4-FFF2-40B4-BE49-F238E27FC236}">
                  <a16:creationId xmlns:a16="http://schemas.microsoft.com/office/drawing/2014/main" id="{D529A7EC-B465-94B8-691D-E5EF350DEEEC}"/>
                </a:ext>
              </a:extLst>
            </p:cNvPr>
            <p:cNvSpPr txBox="1">
              <a:spLocks/>
            </p:cNvSpPr>
            <p:nvPr/>
          </p:nvSpPr>
          <p:spPr>
            <a:xfrm>
              <a:off x="178593" y="1794272"/>
              <a:ext cx="2850358" cy="398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Arial"/>
                </a:rPr>
                <a:t>Services will begin in:</a:t>
              </a:r>
            </a:p>
          </p:txBody>
        </p:sp>
      </p:grpSp>
      <p:pic>
        <p:nvPicPr>
          <p:cNvPr id="7" name="Picture 6" descr="Logo, company name&#10;&#10;Description automatically generated">
            <a:extLst>
              <a:ext uri="{FF2B5EF4-FFF2-40B4-BE49-F238E27FC236}">
                <a16:creationId xmlns:a16="http://schemas.microsoft.com/office/drawing/2014/main" id="{CDEAF981-2C40-8B4D-D707-3DEDADCC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997" y="1428380"/>
            <a:ext cx="2247900" cy="1192519"/>
          </a:xfrm>
          <a:prstGeom prst="rect">
            <a:avLst/>
          </a:prstGeom>
        </p:spPr>
      </p:pic>
      <p:pic>
        <p:nvPicPr>
          <p:cNvPr id="4" name="Picture 3">
            <a:extLst>
              <a:ext uri="{FF2B5EF4-FFF2-40B4-BE49-F238E27FC236}">
                <a16:creationId xmlns:a16="http://schemas.microsoft.com/office/drawing/2014/main" id="{16125980-AD62-1619-F566-82D26BFB246A}"/>
              </a:ext>
            </a:extLst>
          </p:cNvPr>
          <p:cNvPicPr>
            <a:picLocks noChangeAspect="1"/>
          </p:cNvPicPr>
          <p:nvPr/>
        </p:nvPicPr>
        <p:blipFill>
          <a:blip r:embed="rId4"/>
          <a:stretch>
            <a:fillRect/>
          </a:stretch>
        </p:blipFill>
        <p:spPr>
          <a:xfrm>
            <a:off x="9695509" y="4485940"/>
            <a:ext cx="2183371" cy="2179821"/>
          </a:xfrm>
          <a:prstGeom prst="rect">
            <a:avLst/>
          </a:prstGeom>
        </p:spPr>
      </p:pic>
    </p:spTree>
    <p:extLst>
      <p:ext uri="{BB962C8B-B14F-4D97-AF65-F5344CB8AC3E}">
        <p14:creationId xmlns:p14="http://schemas.microsoft.com/office/powerpoint/2010/main" val="191146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2C0DFC1D-5384-15CA-0032-B31BADACD68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4A3976A-4B5C-AC13-C713-60F4B58CAD7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8EB95F1-F57A-6336-3227-2A59889AB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88A17CD5-A8F2-19B7-EA9F-7AFC055A9332}"/>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Paul’s Prison Letters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8D641561-DF21-3875-D64D-5B103C2321D7}"/>
              </a:ext>
            </a:extLst>
          </p:cNvPr>
          <p:cNvSpPr txBox="1"/>
          <p:nvPr/>
        </p:nvSpPr>
        <p:spPr>
          <a:xfrm>
            <a:off x="576944" y="1013008"/>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b="1" dirty="0">
                <a:solidFill>
                  <a:schemeClr val="bg1"/>
                </a:solidFill>
              </a:rPr>
              <a:t>Ephesians; Philippians; Colossians; Philemon</a:t>
            </a:r>
          </a:p>
          <a:p>
            <a:r>
              <a:rPr lang="en-US" dirty="0">
                <a:solidFill>
                  <a:schemeClr val="bg1"/>
                </a:solidFill>
              </a:rPr>
              <a:t>Evidence seems to indicate that these letters were written fairly close together by Paul from Rome during his first imprisonment</a:t>
            </a:r>
          </a:p>
        </p:txBody>
      </p:sp>
      <p:sp>
        <p:nvSpPr>
          <p:cNvPr id="7" name="TextBox 6">
            <a:extLst>
              <a:ext uri="{FF2B5EF4-FFF2-40B4-BE49-F238E27FC236}">
                <a16:creationId xmlns:a16="http://schemas.microsoft.com/office/drawing/2014/main" id="{961465F0-0FA8-EBF4-8320-94A4B07D1E6A}"/>
              </a:ext>
            </a:extLst>
          </p:cNvPr>
          <p:cNvSpPr txBox="1"/>
          <p:nvPr/>
        </p:nvSpPr>
        <p:spPr>
          <a:xfrm>
            <a:off x="1795749" y="2998060"/>
            <a:ext cx="10042024" cy="353943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a:buFont typeface="Courier New" panose="02070309020205020404" pitchFamily="49" charset="0"/>
              <a:buChar char="o"/>
            </a:pPr>
            <a:r>
              <a:rPr lang="en-US" dirty="0">
                <a:solidFill>
                  <a:schemeClr val="bg1"/>
                </a:solidFill>
              </a:rPr>
              <a:t>Paul refers to himself as a prisoner, or in chains, in Ephesians (Eph. 3:1; 4:1; 6:20)</a:t>
            </a:r>
          </a:p>
          <a:p>
            <a:pPr>
              <a:buFont typeface="Courier New" panose="02070309020205020404" pitchFamily="49" charset="0"/>
              <a:buChar char="o"/>
            </a:pPr>
            <a:r>
              <a:rPr lang="en-US" dirty="0">
                <a:solidFill>
                  <a:schemeClr val="bg1"/>
                </a:solidFill>
              </a:rPr>
              <a:t>In Philippians, he refers to his bonds (1:7, 16), to the Praetorian guard (1:13), and to Caesar’s household (4:22)</a:t>
            </a:r>
          </a:p>
          <a:p>
            <a:pPr>
              <a:buFont typeface="Courier New" panose="02070309020205020404" pitchFamily="49" charset="0"/>
              <a:buChar char="o"/>
            </a:pPr>
            <a:r>
              <a:rPr lang="en-US" dirty="0">
                <a:solidFill>
                  <a:schemeClr val="bg1"/>
                </a:solidFill>
              </a:rPr>
              <a:t>In Colossians, he refers to himself in chains (4:3) and mentions Aristarchus “</a:t>
            </a:r>
            <a:r>
              <a:rPr lang="en-US" i="1" dirty="0">
                <a:solidFill>
                  <a:schemeClr val="bg1"/>
                </a:solidFill>
              </a:rPr>
              <a:t>my fellow prisoner</a:t>
            </a:r>
            <a:r>
              <a:rPr lang="en-US" dirty="0">
                <a:solidFill>
                  <a:schemeClr val="bg1"/>
                </a:solidFill>
              </a:rPr>
              <a:t>” (4:10)</a:t>
            </a:r>
          </a:p>
        </p:txBody>
      </p:sp>
    </p:spTree>
    <p:extLst>
      <p:ext uri="{BB962C8B-B14F-4D97-AF65-F5344CB8AC3E}">
        <p14:creationId xmlns:p14="http://schemas.microsoft.com/office/powerpoint/2010/main" val="86881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15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AE65842-2137-0AC2-A779-0A2C59C55AF6}"/>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7C4ECC7-E32F-D41F-4A98-C1F7B3DAFF1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2727982-F071-C0B0-FE6D-94AA13824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3A1E71F5-314B-6155-2004-A444AD6057BE}"/>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Paul’s Prison Letters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6576D965-2EC1-32A8-D049-D3858B4E134A}"/>
              </a:ext>
            </a:extLst>
          </p:cNvPr>
          <p:cNvSpPr txBox="1"/>
          <p:nvPr/>
        </p:nvSpPr>
        <p:spPr>
          <a:xfrm>
            <a:off x="576944" y="1013008"/>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b="1" dirty="0">
                <a:solidFill>
                  <a:schemeClr val="bg1"/>
                </a:solidFill>
              </a:rPr>
              <a:t>Ephesians; Philippians; Colossians; Philemon</a:t>
            </a:r>
          </a:p>
          <a:p>
            <a:r>
              <a:rPr lang="en-US" dirty="0">
                <a:solidFill>
                  <a:schemeClr val="bg1"/>
                </a:solidFill>
              </a:rPr>
              <a:t>Evidence seems to indicate that these letters were written fairly close together by Paul from Rome during his first imprisonment</a:t>
            </a:r>
          </a:p>
        </p:txBody>
      </p:sp>
      <p:sp>
        <p:nvSpPr>
          <p:cNvPr id="7" name="TextBox 6">
            <a:extLst>
              <a:ext uri="{FF2B5EF4-FFF2-40B4-BE49-F238E27FC236}">
                <a16:creationId xmlns:a16="http://schemas.microsoft.com/office/drawing/2014/main" id="{FB2238D0-81F8-F6EA-7717-5FC11D95451F}"/>
              </a:ext>
            </a:extLst>
          </p:cNvPr>
          <p:cNvSpPr txBox="1"/>
          <p:nvPr/>
        </p:nvSpPr>
        <p:spPr>
          <a:xfrm>
            <a:off x="1795749" y="2998060"/>
            <a:ext cx="10042024"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a:buFont typeface="Courier New" panose="02070309020205020404" pitchFamily="49" charset="0"/>
              <a:buChar char="o"/>
            </a:pPr>
            <a:r>
              <a:rPr lang="en-US" dirty="0">
                <a:solidFill>
                  <a:schemeClr val="bg1"/>
                </a:solidFill>
              </a:rPr>
              <a:t>In Philemon, Paul notes he is a prisoner of Jesus Christ and in chains (vs. 9-10), and that Epaphras was another fellow prisoner (23)</a:t>
            </a:r>
          </a:p>
        </p:txBody>
      </p:sp>
      <p:sp>
        <p:nvSpPr>
          <p:cNvPr id="3" name="TextBox 2">
            <a:extLst>
              <a:ext uri="{FF2B5EF4-FFF2-40B4-BE49-F238E27FC236}">
                <a16:creationId xmlns:a16="http://schemas.microsoft.com/office/drawing/2014/main" id="{2AFE325D-35E6-24AC-54A2-681E3A7E2C85}"/>
              </a:ext>
            </a:extLst>
          </p:cNvPr>
          <p:cNvSpPr txBox="1"/>
          <p:nvPr/>
        </p:nvSpPr>
        <p:spPr>
          <a:xfrm>
            <a:off x="576944" y="4697079"/>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All four letters mention Paul as a prisoner. There are only 2 prolonged imprisonments that Paul suffered in the story of Acts: Caesarea and Rome</a:t>
            </a:r>
          </a:p>
        </p:txBody>
      </p:sp>
    </p:spTree>
    <p:extLst>
      <p:ext uri="{BB962C8B-B14F-4D97-AF65-F5344CB8AC3E}">
        <p14:creationId xmlns:p14="http://schemas.microsoft.com/office/powerpoint/2010/main" val="18425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5BE5C7E6-8474-C8D6-8202-1E1654888B3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7367B68-825B-D9A3-7FD5-CCEC02D54C5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6895C254-7128-778A-B063-CCF9627DF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CE18C9B-6835-67AF-4A13-C7B39FA47DC0}"/>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Paul’s Prison Letters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F8E412B2-7710-BD4C-F831-01341C938B78}"/>
              </a:ext>
            </a:extLst>
          </p:cNvPr>
          <p:cNvSpPr txBox="1"/>
          <p:nvPr/>
        </p:nvSpPr>
        <p:spPr>
          <a:xfrm>
            <a:off x="576944" y="1013008"/>
            <a:ext cx="11260829" cy="550920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How they were delivered:</a:t>
            </a:r>
          </a:p>
          <a:p>
            <a:r>
              <a:rPr lang="en-US" dirty="0">
                <a:solidFill>
                  <a:schemeClr val="bg1"/>
                </a:solidFill>
              </a:rPr>
              <a:t> The letter to Ephesus was carried by Tychicus (Eph. 6:21-22)</a:t>
            </a:r>
          </a:p>
          <a:p>
            <a:r>
              <a:rPr lang="en-US" dirty="0">
                <a:solidFill>
                  <a:schemeClr val="bg1"/>
                </a:solidFill>
              </a:rPr>
              <a:t>The letter to Colossae was carried by Tychicus with Onesimus (Col. 4:7-9)</a:t>
            </a:r>
          </a:p>
          <a:p>
            <a:r>
              <a:rPr lang="en-US" dirty="0">
                <a:solidFill>
                  <a:schemeClr val="bg1"/>
                </a:solidFill>
              </a:rPr>
              <a:t>The letter to Philemon was probably carried by Tychicus</a:t>
            </a:r>
          </a:p>
          <a:p>
            <a:pPr marL="1371600" lvl="2" indent="-457200">
              <a:buFont typeface="Wingdings" panose="05000000000000000000" pitchFamily="2" charset="2"/>
              <a:buChar char="§"/>
            </a:pPr>
            <a:r>
              <a:rPr lang="en-US" sz="3200" dirty="0">
                <a:solidFill>
                  <a:schemeClr val="bg1"/>
                </a:solidFill>
              </a:rPr>
              <a:t>Paul sent a message to Archippus in the letter to the Colossians and then greets him as he begins his letter to Philemon (Col. 4:17; Phil. 2)</a:t>
            </a:r>
          </a:p>
          <a:p>
            <a:pPr marL="1371600" lvl="2" indent="-457200">
              <a:buFont typeface="Wingdings" panose="05000000000000000000" pitchFamily="2" charset="2"/>
              <a:buChar char="§"/>
            </a:pPr>
            <a:r>
              <a:rPr lang="en-US" sz="3200" dirty="0">
                <a:solidFill>
                  <a:schemeClr val="bg1"/>
                </a:solidFill>
              </a:rPr>
              <a:t>It is concluded that both Philemon and Archippus were members of the church at Colossae</a:t>
            </a:r>
          </a:p>
        </p:txBody>
      </p:sp>
    </p:spTree>
    <p:extLst>
      <p:ext uri="{BB962C8B-B14F-4D97-AF65-F5344CB8AC3E}">
        <p14:creationId xmlns:p14="http://schemas.microsoft.com/office/powerpoint/2010/main" val="233903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A2E42AAF-E68A-D7E3-F069-E19873909B5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96563D4-22DE-7B29-A99A-31EB0E82688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3E8F0557-4B08-32BB-F039-A7DDF7076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02F14A58-C343-3B1B-2CFF-87F04FF482D3}"/>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88058CF0-BB06-9958-A800-2CE4ED30DD35}"/>
              </a:ext>
            </a:extLst>
          </p:cNvPr>
          <p:cNvSpPr txBox="1"/>
          <p:nvPr/>
        </p:nvSpPr>
        <p:spPr>
          <a:xfrm>
            <a:off x="576944" y="10130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This letter is a description of the blessings God has provided for all saints through Christ and then a reminder that with these blessings come responsibilities. </a:t>
            </a:r>
            <a:endParaRPr lang="en-US" sz="3200" dirty="0">
              <a:solidFill>
                <a:schemeClr val="bg1"/>
              </a:solidFill>
            </a:endParaRPr>
          </a:p>
        </p:txBody>
      </p:sp>
      <p:sp>
        <p:nvSpPr>
          <p:cNvPr id="3" name="TextBox 2">
            <a:extLst>
              <a:ext uri="{FF2B5EF4-FFF2-40B4-BE49-F238E27FC236}">
                <a16:creationId xmlns:a16="http://schemas.microsoft.com/office/drawing/2014/main" id="{94D22A7D-15D8-0087-9A15-91437EABEDAE}"/>
              </a:ext>
            </a:extLst>
          </p:cNvPr>
          <p:cNvSpPr txBox="1"/>
          <p:nvPr/>
        </p:nvSpPr>
        <p:spPr>
          <a:xfrm>
            <a:off x="576944" y="2705673"/>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b="1" dirty="0">
                <a:solidFill>
                  <a:schemeClr val="bg1"/>
                </a:solidFill>
              </a:rPr>
              <a:t>Outline of Ephesians:</a:t>
            </a:r>
          </a:p>
          <a:p>
            <a:pPr marL="742950" lvl="1" indent="-285750">
              <a:buFont typeface="Wingdings" panose="05000000000000000000" pitchFamily="2" charset="2"/>
              <a:buChar char="§"/>
            </a:pPr>
            <a:r>
              <a:rPr lang="en-US" sz="3200" dirty="0">
                <a:solidFill>
                  <a:schemeClr val="bg1"/>
                </a:solidFill>
              </a:rPr>
              <a:t>	</a:t>
            </a:r>
            <a:r>
              <a:rPr lang="en-US" sz="3200" b="1" dirty="0">
                <a:solidFill>
                  <a:schemeClr val="bg1"/>
                </a:solidFill>
              </a:rPr>
              <a:t>Chapters 1-3</a:t>
            </a:r>
            <a:r>
              <a:rPr lang="en-US" sz="3200" dirty="0">
                <a:solidFill>
                  <a:schemeClr val="bg1"/>
                </a:solidFill>
              </a:rPr>
              <a:t>: God has given us every spiritual blessings in Christ</a:t>
            </a:r>
          </a:p>
          <a:p>
            <a:pPr marL="742950" lvl="1" indent="-285750">
              <a:buFont typeface="Wingdings" panose="05000000000000000000" pitchFamily="2" charset="2"/>
              <a:buChar char="§"/>
            </a:pPr>
            <a:r>
              <a:rPr lang="en-US" sz="3200" dirty="0">
                <a:solidFill>
                  <a:schemeClr val="bg1"/>
                </a:solidFill>
              </a:rPr>
              <a:t> </a:t>
            </a:r>
            <a:r>
              <a:rPr lang="en-US" sz="3200" b="1" dirty="0">
                <a:solidFill>
                  <a:schemeClr val="bg1"/>
                </a:solidFill>
              </a:rPr>
              <a:t>Chapters 4-6</a:t>
            </a:r>
            <a:r>
              <a:rPr lang="en-US" sz="3200" dirty="0">
                <a:solidFill>
                  <a:schemeClr val="bg1"/>
                </a:solidFill>
              </a:rPr>
              <a:t>: Live according to the blessings from God</a:t>
            </a:r>
          </a:p>
        </p:txBody>
      </p:sp>
    </p:spTree>
    <p:extLst>
      <p:ext uri="{BB962C8B-B14F-4D97-AF65-F5344CB8AC3E}">
        <p14:creationId xmlns:p14="http://schemas.microsoft.com/office/powerpoint/2010/main" val="39082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FDD29015-2FDC-F929-6393-46A7DAAC65F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E3C7C40F-1D49-4053-09E6-CB3634A37F9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9DC632F-8500-A1E0-96C6-8F53D0514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B92122D3-ACA5-942B-B002-F901564E41F1}"/>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5BE9135F-0665-A693-D8CB-9006A7811C2B}"/>
              </a:ext>
            </a:extLst>
          </p:cNvPr>
          <p:cNvSpPr txBox="1"/>
          <p:nvPr/>
        </p:nvSpPr>
        <p:spPr>
          <a:xfrm>
            <a:off x="576944" y="1013008"/>
            <a:ext cx="11260829" cy="501675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Chapter 1</a:t>
            </a:r>
          </a:p>
          <a:p>
            <a:pPr marL="0" indent="0">
              <a:buNone/>
            </a:pPr>
            <a:r>
              <a:rPr lang="en-US" dirty="0">
                <a:solidFill>
                  <a:schemeClr val="bg1"/>
                </a:solidFill>
              </a:rPr>
              <a:t>This chapter highlights the spiritual blessings believers have in Christ, including being chosen and adopted by God, redemption through Jesus' sacrifice, and the sealing of the Holy Spirit. Paul expresses gratitude for the Ephesians' faith and prays for their understanding of God's purpose and power in their lives.</a:t>
            </a:r>
          </a:p>
          <a:p>
            <a:pPr marL="0" indent="0">
              <a:buNone/>
            </a:pPr>
            <a:endParaRPr lang="en-US" dirty="0">
              <a:solidFill>
                <a:schemeClr val="bg1"/>
              </a:solidFill>
            </a:endParaRPr>
          </a:p>
          <a:p>
            <a:endParaRPr lang="en-US" sz="3200" dirty="0">
              <a:solidFill>
                <a:schemeClr val="bg1"/>
              </a:solidFill>
            </a:endParaRPr>
          </a:p>
          <a:p>
            <a:endParaRPr lang="en-US" sz="3200" dirty="0">
              <a:solidFill>
                <a:schemeClr val="bg1"/>
              </a:solidFill>
            </a:endParaRPr>
          </a:p>
        </p:txBody>
      </p:sp>
      <p:sp>
        <p:nvSpPr>
          <p:cNvPr id="5" name="TextBox 4">
            <a:extLst>
              <a:ext uri="{FF2B5EF4-FFF2-40B4-BE49-F238E27FC236}">
                <a16:creationId xmlns:a16="http://schemas.microsoft.com/office/drawing/2014/main" id="{5EBB3822-B25D-3B70-9EF2-E1DC06D5D4CA}"/>
              </a:ext>
            </a:extLst>
          </p:cNvPr>
          <p:cNvSpPr txBox="1"/>
          <p:nvPr/>
        </p:nvSpPr>
        <p:spPr>
          <a:xfrm>
            <a:off x="1625137" y="4740826"/>
            <a:ext cx="9989919" cy="1477328"/>
          </a:xfrm>
          <a:prstGeom prst="rect">
            <a:avLst/>
          </a:prstGeom>
          <a:noFill/>
        </p:spPr>
        <p:txBody>
          <a:bodyPr wrap="square" rtlCol="0">
            <a:spAutoFit/>
          </a:bodyPr>
          <a:lstStyle/>
          <a:p>
            <a:r>
              <a:rPr lang="en-US" sz="3000" i="1" dirty="0">
                <a:solidFill>
                  <a:schemeClr val="bg1"/>
                </a:solidFill>
              </a:rPr>
              <a:t>“Blessed be the God and Father of our Lord Jesus Christ, who has blessed us with every spiritual blessing in the heavenly places in Christ” </a:t>
            </a:r>
            <a:r>
              <a:rPr lang="en-US" sz="2600" dirty="0">
                <a:solidFill>
                  <a:schemeClr val="bg1"/>
                </a:solidFill>
              </a:rPr>
              <a:t>(Eph. 1:3)</a:t>
            </a:r>
            <a:endParaRPr lang="en-US" sz="3000" i="1" dirty="0">
              <a:solidFill>
                <a:schemeClr val="bg1"/>
              </a:solidFill>
            </a:endParaRPr>
          </a:p>
        </p:txBody>
      </p:sp>
    </p:spTree>
    <p:extLst>
      <p:ext uri="{BB962C8B-B14F-4D97-AF65-F5344CB8AC3E}">
        <p14:creationId xmlns:p14="http://schemas.microsoft.com/office/powerpoint/2010/main" val="387707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EE8BF74-50AA-43FC-C9C2-2CFDC2FDB474}"/>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DB361F4-F4F5-9E99-FCF8-EF9218079F8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4DDEECBD-91F3-A138-BC5B-60DCA7D3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CE29D40-C423-A8B6-2A1F-0CB022FEDE7C}"/>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C8683E39-7E8F-04D7-63E1-AB050A7199C2}"/>
              </a:ext>
            </a:extLst>
          </p:cNvPr>
          <p:cNvSpPr txBox="1"/>
          <p:nvPr/>
        </p:nvSpPr>
        <p:spPr>
          <a:xfrm>
            <a:off x="576944" y="1013008"/>
            <a:ext cx="11260829" cy="452431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Chapter 2</a:t>
            </a:r>
          </a:p>
          <a:p>
            <a:pPr marL="0" indent="0">
              <a:buNone/>
            </a:pPr>
            <a:r>
              <a:rPr lang="en-US" dirty="0">
                <a:solidFill>
                  <a:schemeClr val="bg1"/>
                </a:solidFill>
              </a:rPr>
              <a:t>This chapter describes the transformation from spiritual death to life through God's grace, emphasizing that all people, regardless of their past, can be reconciled with God through faith in Jesus Christ. It highlights the unity of believers as members of God's household, encouraging them to live in harmony and reflect God's love.</a:t>
            </a:r>
          </a:p>
          <a:p>
            <a:endParaRPr lang="en-US" sz="3200" dirty="0">
              <a:solidFill>
                <a:schemeClr val="bg1"/>
              </a:solidFill>
            </a:endParaRPr>
          </a:p>
          <a:p>
            <a:endParaRPr lang="en-US" sz="3200" dirty="0">
              <a:solidFill>
                <a:schemeClr val="bg1"/>
              </a:solidFill>
            </a:endParaRPr>
          </a:p>
        </p:txBody>
      </p:sp>
      <p:sp>
        <p:nvSpPr>
          <p:cNvPr id="5" name="TextBox 4">
            <a:extLst>
              <a:ext uri="{FF2B5EF4-FFF2-40B4-BE49-F238E27FC236}">
                <a16:creationId xmlns:a16="http://schemas.microsoft.com/office/drawing/2014/main" id="{0B254D88-79E7-6A7B-937F-B4CD07C57506}"/>
              </a:ext>
            </a:extLst>
          </p:cNvPr>
          <p:cNvSpPr txBox="1"/>
          <p:nvPr/>
        </p:nvSpPr>
        <p:spPr>
          <a:xfrm>
            <a:off x="1101040" y="4398442"/>
            <a:ext cx="9989919" cy="2308324"/>
          </a:xfrm>
          <a:prstGeom prst="rect">
            <a:avLst/>
          </a:prstGeom>
          <a:noFill/>
        </p:spPr>
        <p:txBody>
          <a:bodyPr wrap="square" rtlCol="0">
            <a:spAutoFit/>
          </a:bodyPr>
          <a:lstStyle/>
          <a:p>
            <a:r>
              <a:rPr lang="en-US" sz="2400" i="1" dirty="0">
                <a:solidFill>
                  <a:schemeClr val="bg1"/>
                </a:solidFill>
              </a:rPr>
              <a:t>“But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Jesus. ” </a:t>
            </a:r>
            <a:r>
              <a:rPr lang="en-US" sz="2400" dirty="0">
                <a:solidFill>
                  <a:schemeClr val="bg1"/>
                </a:solidFill>
              </a:rPr>
              <a:t>(Eph. 2:5-7)</a:t>
            </a:r>
            <a:endParaRPr lang="en-US" sz="2400" i="1" dirty="0">
              <a:solidFill>
                <a:schemeClr val="bg1"/>
              </a:solidFill>
            </a:endParaRPr>
          </a:p>
        </p:txBody>
      </p:sp>
    </p:spTree>
    <p:extLst>
      <p:ext uri="{BB962C8B-B14F-4D97-AF65-F5344CB8AC3E}">
        <p14:creationId xmlns:p14="http://schemas.microsoft.com/office/powerpoint/2010/main" val="304585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990E9B-5582-A9B7-5A81-101F66342A4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9F607BAE-59BC-6A89-3C3E-5488F5643BC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980D7A7-F345-5F8D-9D7C-13800764E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9DA8F952-89A6-A674-FA46-C64153C51E2B}"/>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BC2ABE06-4147-5230-AB2B-7B346A782761}"/>
              </a:ext>
            </a:extLst>
          </p:cNvPr>
          <p:cNvSpPr txBox="1"/>
          <p:nvPr/>
        </p:nvSpPr>
        <p:spPr>
          <a:xfrm>
            <a:off x="576944" y="10130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Chapter 3</a:t>
            </a:r>
          </a:p>
          <a:p>
            <a:pPr marL="0" indent="0">
              <a:buNone/>
            </a:pPr>
            <a:r>
              <a:rPr lang="en-US" dirty="0">
                <a:solidFill>
                  <a:schemeClr val="bg1"/>
                </a:solidFill>
              </a:rPr>
              <a:t>This chapter reveals the mystery of the gospel, emphasizing that Gentiles are co-heirs with Israel through Christ. Paul prays for the Ephesians to be strengthened in their faith and to understand the vastness of Christ's love.</a:t>
            </a:r>
            <a:endParaRPr lang="en-US" sz="3200" dirty="0">
              <a:solidFill>
                <a:schemeClr val="bg1"/>
              </a:solidFill>
            </a:endParaRPr>
          </a:p>
          <a:p>
            <a:endParaRPr lang="en-US" sz="3200" dirty="0">
              <a:solidFill>
                <a:schemeClr val="bg1"/>
              </a:solidFill>
            </a:endParaRPr>
          </a:p>
        </p:txBody>
      </p:sp>
      <p:sp>
        <p:nvSpPr>
          <p:cNvPr id="5" name="TextBox 4">
            <a:extLst>
              <a:ext uri="{FF2B5EF4-FFF2-40B4-BE49-F238E27FC236}">
                <a16:creationId xmlns:a16="http://schemas.microsoft.com/office/drawing/2014/main" id="{BAEF71A8-368D-271D-B4F8-FFE2695D5B11}"/>
              </a:ext>
            </a:extLst>
          </p:cNvPr>
          <p:cNvSpPr txBox="1"/>
          <p:nvPr/>
        </p:nvSpPr>
        <p:spPr>
          <a:xfrm>
            <a:off x="576944" y="3808358"/>
            <a:ext cx="11514021" cy="2492990"/>
          </a:xfrm>
          <a:prstGeom prst="rect">
            <a:avLst/>
          </a:prstGeom>
          <a:noFill/>
        </p:spPr>
        <p:txBody>
          <a:bodyPr wrap="square" rtlCol="0">
            <a:spAutoFit/>
          </a:bodyPr>
          <a:lstStyle/>
          <a:p>
            <a:r>
              <a:rPr lang="en-US" sz="2600" i="1" dirty="0">
                <a:solidFill>
                  <a:schemeClr val="bg1"/>
                </a:solidFill>
              </a:rPr>
              <a:t>“For this reason I bow my knees to the Father of our Lord Jesus Christ, … that Christ may dwell in your hearts through faith; that you, being rooted and grounded in love, may be able to comprehend with all the saints what is the width and length and depth and height— to know the love of Christ which passes knowledge; that you may be filled with all the fullness of God.” </a:t>
            </a:r>
          </a:p>
          <a:p>
            <a:r>
              <a:rPr lang="en-US" sz="2600" dirty="0">
                <a:solidFill>
                  <a:schemeClr val="bg1"/>
                </a:solidFill>
              </a:rPr>
              <a:t>(re: Eph. 3:14-19)</a:t>
            </a:r>
          </a:p>
        </p:txBody>
      </p:sp>
    </p:spTree>
    <p:extLst>
      <p:ext uri="{BB962C8B-B14F-4D97-AF65-F5344CB8AC3E}">
        <p14:creationId xmlns:p14="http://schemas.microsoft.com/office/powerpoint/2010/main" val="209869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3E07B4DD-66CB-CC0C-70EC-6F60EC1AF13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3B0587E-5C92-4E1C-65BD-EB999C4280E8}"/>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C71CCC35-75BB-D566-745F-8C05D2902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816FF56B-415E-D6E2-4BD6-36698C6C4028}"/>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67B0EBD3-F213-A64F-A559-CCB4C9CA1EA9}"/>
              </a:ext>
            </a:extLst>
          </p:cNvPr>
          <p:cNvSpPr txBox="1"/>
          <p:nvPr/>
        </p:nvSpPr>
        <p:spPr>
          <a:xfrm>
            <a:off x="576944" y="1013008"/>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Chapter 4</a:t>
            </a:r>
          </a:p>
          <a:p>
            <a:pPr marL="0" indent="0">
              <a:buNone/>
            </a:pPr>
            <a:r>
              <a:rPr lang="en-US" dirty="0">
                <a:solidFill>
                  <a:schemeClr val="bg1"/>
                </a:solidFill>
              </a:rPr>
              <a:t>This chapter emphasizes the importance of unity among believers, urging them to live in a manner worthy of their calling with humility, patience, and love.</a:t>
            </a:r>
            <a:endParaRPr lang="en-US" sz="3200" dirty="0">
              <a:solidFill>
                <a:schemeClr val="bg1"/>
              </a:solidFill>
            </a:endParaRPr>
          </a:p>
        </p:txBody>
      </p:sp>
      <p:sp>
        <p:nvSpPr>
          <p:cNvPr id="5" name="TextBox 4">
            <a:extLst>
              <a:ext uri="{FF2B5EF4-FFF2-40B4-BE49-F238E27FC236}">
                <a16:creationId xmlns:a16="http://schemas.microsoft.com/office/drawing/2014/main" id="{4B0D564B-3525-665A-B958-5BF07B45D942}"/>
              </a:ext>
            </a:extLst>
          </p:cNvPr>
          <p:cNvSpPr txBox="1"/>
          <p:nvPr/>
        </p:nvSpPr>
        <p:spPr>
          <a:xfrm>
            <a:off x="576944" y="3808358"/>
            <a:ext cx="11514021" cy="1692771"/>
          </a:xfrm>
          <a:prstGeom prst="rect">
            <a:avLst/>
          </a:prstGeom>
          <a:noFill/>
        </p:spPr>
        <p:txBody>
          <a:bodyPr wrap="square" rtlCol="0">
            <a:spAutoFit/>
          </a:bodyPr>
          <a:lstStyle/>
          <a:p>
            <a:r>
              <a:rPr lang="en-US" sz="2600" dirty="0">
                <a:solidFill>
                  <a:schemeClr val="bg1"/>
                </a:solidFill>
              </a:rPr>
              <a:t>“</a:t>
            </a:r>
            <a:r>
              <a:rPr lang="en-US" sz="2600" i="1" dirty="0">
                <a:solidFill>
                  <a:schemeClr val="bg1"/>
                </a:solidFill>
              </a:rPr>
              <a:t>I, therefore, the prisoner of the Lord, beseech you to walk worthy of the calling with which you were called, with all lowliness and gentleness, with longsuffering, bearing with one another in love, endeavoring to keep the unity of the Spirit in the bond of peace.” </a:t>
            </a:r>
            <a:r>
              <a:rPr lang="en-US" sz="2600" dirty="0">
                <a:solidFill>
                  <a:schemeClr val="bg1"/>
                </a:solidFill>
              </a:rPr>
              <a:t>(Eph. 4:1-3)</a:t>
            </a:r>
          </a:p>
        </p:txBody>
      </p:sp>
    </p:spTree>
    <p:extLst>
      <p:ext uri="{BB962C8B-B14F-4D97-AF65-F5344CB8AC3E}">
        <p14:creationId xmlns:p14="http://schemas.microsoft.com/office/powerpoint/2010/main" val="203463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E9913D63-63E5-5FCC-F577-E7DD70AD83E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287B0C5-94CA-80E2-8D7C-7ADF38B002C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47E065EF-16D0-2E31-A693-D45ED5CC1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0CA098E8-78A5-C907-C277-FAFFAE1EECC0}"/>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9406A97D-4F56-BF80-858E-A6DB5EE7D399}"/>
              </a:ext>
            </a:extLst>
          </p:cNvPr>
          <p:cNvSpPr txBox="1"/>
          <p:nvPr/>
        </p:nvSpPr>
        <p:spPr>
          <a:xfrm>
            <a:off x="576944" y="1013008"/>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Chapter 5</a:t>
            </a:r>
          </a:p>
          <a:p>
            <a:pPr marL="0" indent="0">
              <a:buNone/>
            </a:pPr>
            <a:r>
              <a:rPr lang="en-US" dirty="0">
                <a:solidFill>
                  <a:schemeClr val="bg1"/>
                </a:solidFill>
              </a:rPr>
              <a:t>This chapter emphasizes living a life filled with love, light, and wisdom, urging believers to imitate God and walk in love as Christ did. </a:t>
            </a:r>
            <a:endParaRPr lang="en-US" sz="3200" dirty="0">
              <a:solidFill>
                <a:schemeClr val="bg1"/>
              </a:solidFill>
            </a:endParaRPr>
          </a:p>
        </p:txBody>
      </p:sp>
      <p:sp>
        <p:nvSpPr>
          <p:cNvPr id="5" name="TextBox 4">
            <a:extLst>
              <a:ext uri="{FF2B5EF4-FFF2-40B4-BE49-F238E27FC236}">
                <a16:creationId xmlns:a16="http://schemas.microsoft.com/office/drawing/2014/main" id="{DE2BD6FA-29D9-48A1-BE9D-734A73E7101E}"/>
              </a:ext>
            </a:extLst>
          </p:cNvPr>
          <p:cNvSpPr txBox="1"/>
          <p:nvPr/>
        </p:nvSpPr>
        <p:spPr>
          <a:xfrm>
            <a:off x="576944" y="3808358"/>
            <a:ext cx="11514021" cy="2062103"/>
          </a:xfrm>
          <a:prstGeom prst="rect">
            <a:avLst/>
          </a:prstGeom>
          <a:noFill/>
        </p:spPr>
        <p:txBody>
          <a:bodyPr wrap="square" rtlCol="0">
            <a:spAutoFit/>
          </a:bodyPr>
          <a:lstStyle/>
          <a:p>
            <a:r>
              <a:rPr lang="en-US" sz="3200" i="1" dirty="0">
                <a:solidFill>
                  <a:schemeClr val="bg1"/>
                </a:solidFill>
              </a:rPr>
              <a:t>“Therefore be imitators of God as dear children. And walk in love, as Christ also has loved us and given Himself for us, an offering and a sacrifice to God for a sweet-smelling aroma.” </a:t>
            </a:r>
          </a:p>
          <a:p>
            <a:r>
              <a:rPr lang="en-US" sz="3200" dirty="0">
                <a:solidFill>
                  <a:schemeClr val="bg1"/>
                </a:solidFill>
              </a:rPr>
              <a:t>(Eph. 5:1-2)</a:t>
            </a:r>
          </a:p>
        </p:txBody>
      </p:sp>
    </p:spTree>
    <p:extLst>
      <p:ext uri="{BB962C8B-B14F-4D97-AF65-F5344CB8AC3E}">
        <p14:creationId xmlns:p14="http://schemas.microsoft.com/office/powerpoint/2010/main" val="18297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1328B252-BCF3-693D-3003-5B811BF62A4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27873243-6187-1CEF-7AAB-DC74B599DA4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1451EAEF-C91D-2928-A521-3ED6C24A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2CF877ED-8AFB-83AF-C42A-871F1FA4D2BB}"/>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Summary of Ephesians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7AC34BA4-C614-8950-F16C-C1FE4455AABE}"/>
              </a:ext>
            </a:extLst>
          </p:cNvPr>
          <p:cNvSpPr txBox="1"/>
          <p:nvPr/>
        </p:nvSpPr>
        <p:spPr>
          <a:xfrm>
            <a:off x="576944" y="10130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indent="0">
              <a:buNone/>
            </a:pPr>
            <a:r>
              <a:rPr lang="en-US" dirty="0">
                <a:solidFill>
                  <a:schemeClr val="bg1"/>
                </a:solidFill>
              </a:rPr>
              <a:t>Chapter 6</a:t>
            </a:r>
          </a:p>
          <a:p>
            <a:pPr marL="0" indent="0">
              <a:buNone/>
            </a:pPr>
            <a:r>
              <a:rPr lang="en-US" dirty="0">
                <a:solidFill>
                  <a:schemeClr val="bg1"/>
                </a:solidFill>
              </a:rPr>
              <a:t>This chapter emphasizes the importance of spiritual warfare, instructing believers to put on the full armor of God to stand against spiritual forces. It also addresses family relationships, urging children to obey their parents and parents to raise their children with care and instruction.</a:t>
            </a:r>
            <a:endParaRPr lang="en-US" sz="3200" dirty="0">
              <a:solidFill>
                <a:schemeClr val="bg1"/>
              </a:solidFill>
            </a:endParaRPr>
          </a:p>
        </p:txBody>
      </p:sp>
      <p:sp>
        <p:nvSpPr>
          <p:cNvPr id="5" name="TextBox 4">
            <a:extLst>
              <a:ext uri="{FF2B5EF4-FFF2-40B4-BE49-F238E27FC236}">
                <a16:creationId xmlns:a16="http://schemas.microsoft.com/office/drawing/2014/main" id="{8A77C0E3-12C1-9ACF-ED7C-CD76384EE73D}"/>
              </a:ext>
            </a:extLst>
          </p:cNvPr>
          <p:cNvSpPr txBox="1"/>
          <p:nvPr/>
        </p:nvSpPr>
        <p:spPr>
          <a:xfrm>
            <a:off x="576944" y="4230739"/>
            <a:ext cx="11514021" cy="1569660"/>
          </a:xfrm>
          <a:prstGeom prst="rect">
            <a:avLst/>
          </a:prstGeom>
          <a:noFill/>
        </p:spPr>
        <p:txBody>
          <a:bodyPr wrap="square" rtlCol="0">
            <a:spAutoFit/>
          </a:bodyPr>
          <a:lstStyle/>
          <a:p>
            <a:r>
              <a:rPr lang="en-US" sz="3200" i="1" dirty="0">
                <a:solidFill>
                  <a:schemeClr val="bg1"/>
                </a:solidFill>
              </a:rPr>
              <a:t>“Finally, my brethren, be strong in the Lord and in the power of His might. Put on the whole armor of God, that you may be able to stand against the wiles of the devil.” </a:t>
            </a:r>
            <a:r>
              <a:rPr lang="en-US" sz="3200" dirty="0">
                <a:solidFill>
                  <a:schemeClr val="bg1"/>
                </a:solidFill>
              </a:rPr>
              <a:t>(Eph. 6:10-11)</a:t>
            </a:r>
          </a:p>
        </p:txBody>
      </p:sp>
    </p:spTree>
    <p:extLst>
      <p:ext uri="{BB962C8B-B14F-4D97-AF65-F5344CB8AC3E}">
        <p14:creationId xmlns:p14="http://schemas.microsoft.com/office/powerpoint/2010/main" val="25051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7C6B511A-6311-4417-D6A3-78618463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51" y="0"/>
            <a:ext cx="7284117" cy="4629939"/>
          </a:xfrm>
          <a:prstGeom prst="rect">
            <a:avLst/>
          </a:prstGeom>
          <a:effectLst>
            <a:softEdge rad="330200"/>
          </a:effectLst>
        </p:spPr>
      </p:pic>
      <p:sp>
        <p:nvSpPr>
          <p:cNvPr id="3" name="TextBox 2">
            <a:extLst>
              <a:ext uri="{FF2B5EF4-FFF2-40B4-BE49-F238E27FC236}">
                <a16:creationId xmlns:a16="http://schemas.microsoft.com/office/drawing/2014/main" id="{93086D49-46CC-88DC-F1DD-0B1E02DD807F}"/>
              </a:ext>
            </a:extLst>
          </p:cNvPr>
          <p:cNvSpPr txBox="1"/>
          <p:nvPr/>
        </p:nvSpPr>
        <p:spPr>
          <a:xfrm>
            <a:off x="2470264" y="4474541"/>
            <a:ext cx="7429890" cy="1969770"/>
          </a:xfrm>
          <a:prstGeom prst="rect">
            <a:avLst/>
          </a:prstGeom>
          <a:noFill/>
        </p:spPr>
        <p:txBody>
          <a:bodyPr wrap="square" rtlCol="0">
            <a:spAutoFit/>
          </a:bodyPr>
          <a:lstStyle/>
          <a:p>
            <a:pPr algn="ctr"/>
            <a:r>
              <a:rPr lang="en-US" sz="5500" i="1" dirty="0">
                <a:solidFill>
                  <a:schemeClr val="bg1"/>
                </a:solidFill>
              </a:rPr>
              <a:t>Go Tell The Good News</a:t>
            </a:r>
            <a:endParaRPr lang="en-US" sz="1200" i="1" dirty="0">
              <a:solidFill>
                <a:schemeClr val="bg1"/>
              </a:solidFill>
            </a:endParaRPr>
          </a:p>
          <a:p>
            <a:pPr algn="ctr"/>
            <a:endParaRPr lang="en-US" sz="1200" i="1" dirty="0">
              <a:solidFill>
                <a:schemeClr val="bg1"/>
              </a:solidFill>
            </a:endParaRPr>
          </a:p>
          <a:p>
            <a:pPr algn="ctr"/>
            <a:r>
              <a:rPr lang="en-US" sz="5500" dirty="0">
                <a:solidFill>
                  <a:schemeClr val="bg1"/>
                </a:solidFill>
              </a:rPr>
              <a:t>Acts – Part 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6DE8C02-257F-C18E-BDE4-1A5987202BC0}"/>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2EA530A0-091D-EE6B-67A2-D7F3B81A339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C43AE10-AFAF-7A8E-924D-82A632143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A37FFB73-F38C-D49D-9385-D2FB5A1CA1CC}"/>
              </a:ext>
            </a:extLst>
          </p:cNvPr>
          <p:cNvSpPr txBox="1"/>
          <p:nvPr/>
        </p:nvSpPr>
        <p:spPr>
          <a:xfrm>
            <a:off x="488809" y="243567"/>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Colossians</a:t>
            </a:r>
            <a:endPar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FDE5467E-44D1-177E-8654-79CB468A035B}"/>
              </a:ext>
            </a:extLst>
          </p:cNvPr>
          <p:cNvSpPr txBox="1"/>
          <p:nvPr/>
        </p:nvSpPr>
        <p:spPr>
          <a:xfrm>
            <a:off x="576944" y="1013008"/>
            <a:ext cx="11260829" cy="107721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Theme: Christ</a:t>
            </a:r>
            <a:r>
              <a:rPr kumimoji="0" lang="en-US" sz="3200" b="0" i="0" u="none" strike="noStrike" kern="1200" cap="none" spc="0" normalizeH="0" noProof="0" dirty="0">
                <a:ln>
                  <a:noFill/>
                </a:ln>
                <a:solidFill>
                  <a:prstClr val="white"/>
                </a:solidFill>
                <a:effectLst/>
                <a:uLnTx/>
                <a:uFillTx/>
                <a:latin typeface="Aptos" panose="02110004020202020204"/>
                <a:ea typeface="+mn-ea"/>
                <a:cs typeface="+mn-cs"/>
              </a:rPr>
              <a:t> is all you need. In Him you have all blessings of God. Therefore, you do not need anything or anyone else.</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EAC5B87-5750-14F5-531B-602085D72950}"/>
              </a:ext>
            </a:extLst>
          </p:cNvPr>
          <p:cNvSpPr txBox="1"/>
          <p:nvPr/>
        </p:nvSpPr>
        <p:spPr>
          <a:xfrm>
            <a:off x="576944" y="2705673"/>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Outline of Colossians: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i="0" u="none" strike="noStrike" kern="1200" cap="none" spc="0" normalizeH="0" baseline="0" noProof="0" dirty="0">
                <a:ln>
                  <a:noFill/>
                </a:ln>
                <a:solidFill>
                  <a:prstClr val="white"/>
                </a:solidFill>
                <a:effectLst/>
                <a:uLnTx/>
                <a:uFillTx/>
                <a:latin typeface="Aptos" panose="02110004020202020204"/>
                <a:ea typeface="+mn-ea"/>
                <a:cs typeface="+mn-cs"/>
              </a:rPr>
              <a:t>Christ</a:t>
            </a:r>
            <a:r>
              <a:rPr kumimoji="0" lang="en-US" sz="3200" i="0" u="none" strike="noStrike" kern="1200" cap="none" spc="0" normalizeH="0" noProof="0" dirty="0">
                <a:ln>
                  <a:noFill/>
                </a:ln>
                <a:solidFill>
                  <a:prstClr val="white"/>
                </a:solidFill>
                <a:effectLst/>
                <a:uLnTx/>
                <a:uFillTx/>
                <a:latin typeface="Aptos" panose="02110004020202020204"/>
                <a:ea typeface="+mn-ea"/>
                <a:cs typeface="+mn-cs"/>
              </a:rPr>
              <a:t> is everything you need (1:1-29)</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noProof="0" dirty="0">
                <a:solidFill>
                  <a:prstClr val="white"/>
                </a:solidFill>
                <a:latin typeface="Aptos" panose="02110004020202020204"/>
              </a:rPr>
              <a:t>Do not let anyone spoil what you have (2:1-23)</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i="0" u="none" strike="noStrike" kern="1200" cap="none" spc="0" normalizeH="0" baseline="0" dirty="0">
                <a:ln>
                  <a:noFill/>
                </a:ln>
                <a:solidFill>
                  <a:prstClr val="white"/>
                </a:solidFill>
                <a:effectLst/>
                <a:uLnTx/>
                <a:uFillTx/>
                <a:latin typeface="Aptos" panose="02110004020202020204"/>
                <a:ea typeface="+mn-ea"/>
                <a:cs typeface="+mn-cs"/>
              </a:rPr>
              <a:t>A</a:t>
            </a:r>
            <a:r>
              <a:rPr kumimoji="0" lang="en-US" sz="3200" i="0" u="none" strike="noStrike" kern="1200" cap="none" spc="0" normalizeH="0" dirty="0">
                <a:ln>
                  <a:noFill/>
                </a:ln>
                <a:solidFill>
                  <a:prstClr val="white"/>
                </a:solidFill>
                <a:effectLst/>
                <a:uLnTx/>
                <a:uFillTx/>
                <a:latin typeface="Aptos" panose="02110004020202020204"/>
                <a:ea typeface="+mn-ea"/>
                <a:cs typeface="+mn-cs"/>
              </a:rPr>
              <a:t> picture of the true child of God (3:1 – 4:18)</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2D5DE54-8118-C0D0-CE03-58505157248E}"/>
              </a:ext>
            </a:extLst>
          </p:cNvPr>
          <p:cNvSpPr txBox="1"/>
          <p:nvPr/>
        </p:nvSpPr>
        <p:spPr>
          <a:xfrm>
            <a:off x="815248" y="5183037"/>
            <a:ext cx="102126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Aptos" panose="02110004020202020204"/>
                <a:ea typeface="+mn-ea"/>
                <a:cs typeface="+mn-cs"/>
              </a:rPr>
              <a:t>“…Christ, in whom are hidden all the treasures of wisdom</a:t>
            </a:r>
            <a:r>
              <a:rPr kumimoji="0" lang="en-US" sz="3000" b="0" i="1" u="none" strike="noStrike" kern="1200" cap="none" spc="0" normalizeH="0" noProof="0" dirty="0">
                <a:ln>
                  <a:noFill/>
                </a:ln>
                <a:solidFill>
                  <a:prstClr val="white"/>
                </a:solidFill>
                <a:effectLst/>
                <a:uLnTx/>
                <a:uFillTx/>
                <a:latin typeface="Aptos" panose="02110004020202020204"/>
                <a:ea typeface="+mn-ea"/>
                <a:cs typeface="+mn-cs"/>
              </a:rPr>
              <a:t> and knowledge</a:t>
            </a:r>
            <a:r>
              <a:rPr kumimoji="0" lang="en-US" sz="3000" b="0" i="1"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en-US" sz="2600" b="0" i="0" u="none" strike="noStrike" kern="1200" cap="none" spc="0" normalizeH="0" baseline="0" noProof="0" dirty="0">
                <a:ln>
                  <a:noFill/>
                </a:ln>
                <a:solidFill>
                  <a:prstClr val="white"/>
                </a:solidFill>
                <a:effectLst/>
                <a:uLnTx/>
                <a:uFillTx/>
                <a:latin typeface="Aptos" panose="02110004020202020204"/>
                <a:ea typeface="+mn-ea"/>
                <a:cs typeface="+mn-cs"/>
              </a:rPr>
              <a:t>(Col. 2:2b-3)</a:t>
            </a:r>
            <a:endParaRPr kumimoji="0" lang="en-US" sz="3000" b="0" i="1"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44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57460E29-D9A5-FBA3-637B-82FBE2FD55E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9A678DA-8B08-04B6-AC26-16516B7382C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A6124BE-6B01-E0B9-DF13-65FD5F839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E358881C-537D-49E0-A53D-39488A63A7ED}"/>
              </a:ext>
            </a:extLst>
          </p:cNvPr>
          <p:cNvSpPr txBox="1"/>
          <p:nvPr/>
        </p:nvSpPr>
        <p:spPr>
          <a:xfrm>
            <a:off x="488809" y="243567"/>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Colossians</a:t>
            </a:r>
            <a:endPar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FE7A9C42-1675-0777-6004-4B0D3264B134}"/>
              </a:ext>
            </a:extLst>
          </p:cNvPr>
          <p:cNvSpPr txBox="1"/>
          <p:nvPr/>
        </p:nvSpPr>
        <p:spPr>
          <a:xfrm>
            <a:off x="576944" y="1013008"/>
            <a:ext cx="11260829" cy="501675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Chapter 1</a:t>
            </a:r>
          </a:p>
          <a:p>
            <a:pPr marL="0" lvl="0" indent="0">
              <a:buNone/>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This chapter highlights </a:t>
            </a:r>
            <a:r>
              <a:rPr lang="en-US" dirty="0">
                <a:solidFill>
                  <a:schemeClr val="bg1"/>
                </a:solidFill>
              </a:rPr>
              <a:t>the supremacy of Jesus Christ as the image of God and the creator of all things. Paul expresses gratitude for the faith and love of the Colossian believers, encourages them to grow in knowledge and understanding, and highlights the importance of Christ's redemptive work through His death and resurrection.</a:t>
            </a:r>
            <a:endParaRPr kumimoji="0" lang="en-US" sz="3200" b="0" i="0" u="none" strike="noStrike" kern="1200" cap="none" spc="0" normalizeH="0" baseline="0" noProof="0" dirty="0">
              <a:ln>
                <a:noFill/>
              </a:ln>
              <a:solidFill>
                <a:schemeClr val="bg1"/>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A48CE39-49CD-6DD0-1379-A04EFA40DB13}"/>
              </a:ext>
            </a:extLst>
          </p:cNvPr>
          <p:cNvSpPr txBox="1"/>
          <p:nvPr/>
        </p:nvSpPr>
        <p:spPr>
          <a:xfrm>
            <a:off x="1625137" y="4740826"/>
            <a:ext cx="9989919" cy="1292662"/>
          </a:xfrm>
          <a:prstGeom prst="rect">
            <a:avLst/>
          </a:prstGeom>
          <a:noFill/>
        </p:spPr>
        <p:txBody>
          <a:bodyPr wrap="square" rtlCol="0">
            <a:spAutoFit/>
          </a:bodyPr>
          <a:lstStyle/>
          <a:p>
            <a:pPr lvl="0"/>
            <a:r>
              <a:rPr lang="en-US" sz="2600" i="1" dirty="0">
                <a:solidFill>
                  <a:prstClr val="white"/>
                </a:solidFill>
                <a:latin typeface="Aptos" panose="02110004020202020204"/>
              </a:rPr>
              <a:t>“…do not cease to pray for you…that you may walk worthy of the Lord, fully pleasing Him, being fruitful in every good work and increasing in the knowledge of God</a:t>
            </a:r>
            <a:r>
              <a:rPr lang="en-US" sz="2600" dirty="0">
                <a:solidFill>
                  <a:prstClr val="white"/>
                </a:solidFill>
                <a:latin typeface="Aptos" panose="02110004020202020204"/>
              </a:rPr>
              <a:t>…” (re: Col. 1:9-10)</a:t>
            </a:r>
          </a:p>
        </p:txBody>
      </p:sp>
    </p:spTree>
    <p:extLst>
      <p:ext uri="{BB962C8B-B14F-4D97-AF65-F5344CB8AC3E}">
        <p14:creationId xmlns:p14="http://schemas.microsoft.com/office/powerpoint/2010/main" val="348181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E73972D-A1D0-7391-298C-DF353C406779}"/>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FB43F0C-3210-8227-391D-4044162E4C5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2DE25183-FBD2-DF50-2C8D-0B1E9C78D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92AB2489-9B99-B658-4D89-6C4318066D75}"/>
              </a:ext>
            </a:extLst>
          </p:cNvPr>
          <p:cNvSpPr txBox="1"/>
          <p:nvPr/>
        </p:nvSpPr>
        <p:spPr>
          <a:xfrm>
            <a:off x="488809" y="243567"/>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Colossians</a:t>
            </a:r>
            <a:endPar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1E54545B-E97C-AB05-E072-6713A480213E}"/>
              </a:ext>
            </a:extLst>
          </p:cNvPr>
          <p:cNvSpPr txBox="1"/>
          <p:nvPr/>
        </p:nvSpPr>
        <p:spPr>
          <a:xfrm>
            <a:off x="576944" y="10130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Chapter 2</a:t>
            </a:r>
          </a:p>
          <a:p>
            <a:pPr marL="0" lvl="0" indent="0">
              <a:buNone/>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This chapter emphasizes </a:t>
            </a:r>
            <a:r>
              <a:rPr lang="en-US" dirty="0">
                <a:solidFill>
                  <a:schemeClr val="bg1"/>
                </a:solidFill>
              </a:rPr>
              <a:t>the importance of being rooted in Christ and warns against deceptive philosophies and human traditions that can lead believers astray. </a:t>
            </a:r>
            <a:endParaRPr kumimoji="0" lang="en-US" sz="3200" b="0" i="0" u="none" strike="noStrike" kern="1200" cap="none" spc="0" normalizeH="0" baseline="0" noProof="0" dirty="0">
              <a:ln>
                <a:noFill/>
              </a:ln>
              <a:solidFill>
                <a:schemeClr val="bg1"/>
              </a:solidFill>
              <a:effectLst/>
              <a:uLnTx/>
              <a:uFillTx/>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D81CD52C-2CEA-D646-27E0-A09E9D2673BF}"/>
              </a:ext>
            </a:extLst>
          </p:cNvPr>
          <p:cNvSpPr txBox="1"/>
          <p:nvPr/>
        </p:nvSpPr>
        <p:spPr>
          <a:xfrm>
            <a:off x="1327682" y="3983051"/>
            <a:ext cx="9989919" cy="1692771"/>
          </a:xfrm>
          <a:prstGeom prst="rect">
            <a:avLst/>
          </a:prstGeom>
          <a:noFill/>
        </p:spPr>
        <p:txBody>
          <a:bodyPr wrap="square" rtlCol="0">
            <a:spAutoFit/>
          </a:bodyPr>
          <a:lstStyle/>
          <a:p>
            <a:pPr lvl="0"/>
            <a:r>
              <a:rPr lang="en-US" sz="2600" i="1" dirty="0">
                <a:solidFill>
                  <a:prstClr val="white"/>
                </a:solidFill>
                <a:latin typeface="Aptos" panose="02110004020202020204"/>
              </a:rPr>
              <a:t>“Now this I say lest anyone should deceive you with persuasive words. For though I am absent in the flesh, yet I am with you in spirit, rejoicing to see your good order and the steadfastness of your faith in Christ.” </a:t>
            </a:r>
            <a:r>
              <a:rPr lang="en-US" sz="2600" dirty="0">
                <a:solidFill>
                  <a:prstClr val="white"/>
                </a:solidFill>
                <a:latin typeface="Aptos" panose="02110004020202020204"/>
              </a:rPr>
              <a:t>(Col. 2:4-5)</a:t>
            </a:r>
          </a:p>
        </p:txBody>
      </p:sp>
    </p:spTree>
    <p:extLst>
      <p:ext uri="{BB962C8B-B14F-4D97-AF65-F5344CB8AC3E}">
        <p14:creationId xmlns:p14="http://schemas.microsoft.com/office/powerpoint/2010/main" val="36712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FE0D83D-3266-78A1-59FC-606511FF2D6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21816739-E08B-EE26-4F4E-529B19B506C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47ACF79-47B1-BD82-594D-F287927AF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CB823C7-5E3E-10D8-8E0E-F5DD91A0511D}"/>
              </a:ext>
            </a:extLst>
          </p:cNvPr>
          <p:cNvSpPr txBox="1"/>
          <p:nvPr/>
        </p:nvSpPr>
        <p:spPr>
          <a:xfrm>
            <a:off x="488809" y="243567"/>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Colossians</a:t>
            </a:r>
            <a:endPar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A8855501-D143-3809-91A3-DFE8724F8DA6}"/>
              </a:ext>
            </a:extLst>
          </p:cNvPr>
          <p:cNvSpPr txBox="1"/>
          <p:nvPr/>
        </p:nvSpPr>
        <p:spPr>
          <a:xfrm>
            <a:off x="576944" y="1013008"/>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Chapter 3</a:t>
            </a:r>
          </a:p>
          <a:p>
            <a:pPr marL="0" lvl="0" indent="0">
              <a:buNone/>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This chapter </a:t>
            </a:r>
            <a:r>
              <a:rPr lang="en-US" dirty="0">
                <a:solidFill>
                  <a:schemeClr val="bg1"/>
                </a:solidFill>
              </a:rPr>
              <a:t>emphasizes the importance of focusing on spiritual matters rather than earthly concerns, urging believers to set their minds on things above where Christ is. </a:t>
            </a:r>
            <a:endParaRPr kumimoji="0" lang="en-US" sz="3200" b="0" i="0" u="none" strike="noStrike" kern="1200" cap="none" spc="0" normalizeH="0" baseline="0" noProof="0" dirty="0">
              <a:ln>
                <a:noFill/>
              </a:ln>
              <a:solidFill>
                <a:schemeClr val="bg1"/>
              </a:solidFill>
              <a:effectLst/>
              <a:uLnTx/>
              <a:uFillTx/>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3AE530A-BEFD-9D27-D647-976416AF339C}"/>
              </a:ext>
            </a:extLst>
          </p:cNvPr>
          <p:cNvSpPr txBox="1"/>
          <p:nvPr/>
        </p:nvSpPr>
        <p:spPr>
          <a:xfrm>
            <a:off x="1327682" y="3983051"/>
            <a:ext cx="9989919" cy="1292662"/>
          </a:xfrm>
          <a:prstGeom prst="rect">
            <a:avLst/>
          </a:prstGeom>
          <a:noFill/>
        </p:spPr>
        <p:txBody>
          <a:bodyPr wrap="square" rtlCol="0">
            <a:spAutoFit/>
          </a:bodyPr>
          <a:lstStyle/>
          <a:p>
            <a:pPr lvl="0"/>
            <a:r>
              <a:rPr lang="en-US" sz="2600" i="1" dirty="0">
                <a:solidFill>
                  <a:prstClr val="white"/>
                </a:solidFill>
                <a:latin typeface="Aptos" panose="02110004020202020204"/>
              </a:rPr>
              <a:t>“If then you were raised with Christ, seek those things which are above, where Christ is, sitting at the right hand of God. Set your mind on things above, not on things on the earth.” </a:t>
            </a:r>
            <a:r>
              <a:rPr lang="en-US" sz="2600" dirty="0">
                <a:solidFill>
                  <a:prstClr val="white"/>
                </a:solidFill>
                <a:latin typeface="Aptos" panose="02110004020202020204"/>
              </a:rPr>
              <a:t>(Col. 3:1-2)</a:t>
            </a:r>
          </a:p>
        </p:txBody>
      </p:sp>
    </p:spTree>
    <p:extLst>
      <p:ext uri="{BB962C8B-B14F-4D97-AF65-F5344CB8AC3E}">
        <p14:creationId xmlns:p14="http://schemas.microsoft.com/office/powerpoint/2010/main" val="109944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4E930579-C65B-875F-C220-031BDA97AEF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AB37AF7-2717-632A-65F2-6A0FCAE5830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923F665-9756-800A-55F0-814E7C87D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6F938CCD-4360-343B-CF83-55F9FA0D5DFB}"/>
              </a:ext>
            </a:extLst>
          </p:cNvPr>
          <p:cNvSpPr txBox="1"/>
          <p:nvPr/>
        </p:nvSpPr>
        <p:spPr>
          <a:xfrm>
            <a:off x="488809" y="243567"/>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Summary of Colossians</a:t>
            </a:r>
            <a:endPar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C8426422-5B92-FA8A-8537-856DD7FA5047}"/>
              </a:ext>
            </a:extLst>
          </p:cNvPr>
          <p:cNvSpPr txBox="1"/>
          <p:nvPr/>
        </p:nvSpPr>
        <p:spPr>
          <a:xfrm>
            <a:off x="576944" y="1013008"/>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Chapter 4</a:t>
            </a:r>
          </a:p>
          <a:p>
            <a:pPr marL="0" lvl="0" indent="0">
              <a:buNone/>
            </a:pPr>
            <a:r>
              <a:rPr kumimoji="0" lang="en-US" sz="3200" b="0" i="0" u="none" strike="noStrike" kern="1200" cap="none" spc="0" normalizeH="0" baseline="0" noProof="0" dirty="0">
                <a:ln>
                  <a:noFill/>
                </a:ln>
                <a:solidFill>
                  <a:schemeClr val="bg1"/>
                </a:solidFill>
                <a:effectLst/>
                <a:uLnTx/>
                <a:uFillTx/>
                <a:latin typeface="Aptos" panose="02110004020202020204"/>
                <a:ea typeface="+mn-ea"/>
                <a:cs typeface="+mn-cs"/>
              </a:rPr>
              <a:t>This chapter </a:t>
            </a:r>
            <a:r>
              <a:rPr lang="en-US" dirty="0">
                <a:solidFill>
                  <a:schemeClr val="bg1"/>
                </a:solidFill>
              </a:rPr>
              <a:t>emphasizes the importance of prayer, wise conduct, and gracious communication among believers. The chapter concludes with personal greetings and encouragements from Paul</a:t>
            </a:r>
            <a:endParaRPr kumimoji="0" lang="en-US" sz="3200" b="0" i="0" u="none" strike="noStrike" kern="1200" cap="none" spc="0" normalizeH="0" baseline="0" noProof="0" dirty="0">
              <a:ln>
                <a:noFill/>
              </a:ln>
              <a:solidFill>
                <a:schemeClr val="bg1"/>
              </a:solidFill>
              <a:effectLst/>
              <a:uLnTx/>
              <a:uFillTx/>
            </a:endParaRPr>
          </a:p>
        </p:txBody>
      </p:sp>
      <p:sp>
        <p:nvSpPr>
          <p:cNvPr id="5" name="TextBox 4">
            <a:extLst>
              <a:ext uri="{FF2B5EF4-FFF2-40B4-BE49-F238E27FC236}">
                <a16:creationId xmlns:a16="http://schemas.microsoft.com/office/drawing/2014/main" id="{89A07316-3F58-CFBF-2C77-490682201CFD}"/>
              </a:ext>
            </a:extLst>
          </p:cNvPr>
          <p:cNvSpPr txBox="1"/>
          <p:nvPr/>
        </p:nvSpPr>
        <p:spPr>
          <a:xfrm>
            <a:off x="1327682" y="3983051"/>
            <a:ext cx="9989919" cy="1292662"/>
          </a:xfrm>
          <a:prstGeom prst="rect">
            <a:avLst/>
          </a:prstGeom>
          <a:noFill/>
        </p:spPr>
        <p:txBody>
          <a:bodyPr wrap="square" rtlCol="0">
            <a:spAutoFit/>
          </a:bodyPr>
          <a:lstStyle/>
          <a:p>
            <a:pPr lvl="0"/>
            <a:r>
              <a:rPr lang="en-US" sz="2600" i="1" dirty="0">
                <a:solidFill>
                  <a:prstClr val="white"/>
                </a:solidFill>
                <a:latin typeface="Aptos" panose="02110004020202020204"/>
              </a:rPr>
              <a:t>“Walk in wisdom toward those who are outside, redeeming the time. Let your speech always be with grace, seasoned with salt, that you may know how you ought to answer each one.” </a:t>
            </a:r>
            <a:r>
              <a:rPr lang="en-US" sz="2600" dirty="0">
                <a:solidFill>
                  <a:prstClr val="white"/>
                </a:solidFill>
                <a:latin typeface="Aptos" panose="02110004020202020204"/>
              </a:rPr>
              <a:t>(Col. 4:5-6)</a:t>
            </a:r>
          </a:p>
        </p:txBody>
      </p:sp>
    </p:spTree>
    <p:extLst>
      <p:ext uri="{BB962C8B-B14F-4D97-AF65-F5344CB8AC3E}">
        <p14:creationId xmlns:p14="http://schemas.microsoft.com/office/powerpoint/2010/main" val="28364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F19C95-3D40-6B16-B2BA-F63141D1FEC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7280134-9EFB-60C5-515C-FBDE10EE3EB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D07FE111-85A2-6288-ECE2-B844A796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967A5CF-3467-AAC6-4413-AA8422CD198E}"/>
              </a:ext>
            </a:extLst>
          </p:cNvPr>
          <p:cNvSpPr txBox="1"/>
          <p:nvPr/>
        </p:nvSpPr>
        <p:spPr>
          <a:xfrm>
            <a:off x="1088573" y="674916"/>
            <a:ext cx="10700656" cy="2985433"/>
          </a:xfrm>
          <a:prstGeom prst="rect">
            <a:avLst/>
          </a:prstGeom>
          <a:noFill/>
        </p:spPr>
        <p:txBody>
          <a:bodyPr wrap="square" rtlCol="0">
            <a:spAutoFit/>
          </a:bodyPr>
          <a:lstStyle/>
          <a:p>
            <a:r>
              <a:rPr lang="en-US" sz="4400" b="1" dirty="0">
                <a:solidFill>
                  <a:schemeClr val="bg1"/>
                </a:solidFill>
              </a:rPr>
              <a:t>Today’s class:</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Paul’s life after the book of Acts</a:t>
            </a:r>
          </a:p>
          <a:p>
            <a:pPr marL="571500" indent="-571500">
              <a:buFont typeface="Arial" panose="020B0604020202020204" pitchFamily="34" charset="0"/>
              <a:buChar char="•"/>
            </a:pPr>
            <a:r>
              <a:rPr lang="en-US" sz="3600" dirty="0">
                <a:solidFill>
                  <a:schemeClr val="bg1"/>
                </a:solidFill>
              </a:rPr>
              <a:t>Summary of Ephesians &amp; Colossians</a:t>
            </a:r>
          </a:p>
          <a:p>
            <a:r>
              <a:rPr lang="en-US" sz="3600" dirty="0">
                <a:solidFill>
                  <a:schemeClr val="bg1"/>
                </a:solidFill>
              </a:rPr>
              <a:t> </a:t>
            </a:r>
          </a:p>
        </p:txBody>
      </p:sp>
    </p:spTree>
    <p:extLst>
      <p:ext uri="{BB962C8B-B14F-4D97-AF65-F5344CB8AC3E}">
        <p14:creationId xmlns:p14="http://schemas.microsoft.com/office/powerpoint/2010/main" val="21908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6E61419-0E6F-9BCF-7DBF-C43B8E942B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A4B6D1B-F528-5855-AB62-97DC14394AA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088A954-7057-7A01-0953-AE65DBDDE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A61AD2F-4D77-A3D2-5F47-6E52513A7C16}"/>
              </a:ext>
            </a:extLst>
          </p:cNvPr>
          <p:cNvSpPr txBox="1"/>
          <p:nvPr/>
        </p:nvSpPr>
        <p:spPr>
          <a:xfrm>
            <a:off x="576944" y="206830"/>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After Acts…</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87715954-5D18-C858-6975-0500E458D691}"/>
              </a:ext>
            </a:extLst>
          </p:cNvPr>
          <p:cNvSpPr txBox="1"/>
          <p:nvPr/>
        </p:nvSpPr>
        <p:spPr>
          <a:xfrm>
            <a:off x="576944" y="1183101"/>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There is no inspired history of Paul’s work</a:t>
            </a:r>
          </a:p>
          <a:p>
            <a:r>
              <a:rPr lang="en-US" dirty="0">
                <a:solidFill>
                  <a:schemeClr val="bg1"/>
                </a:solidFill>
              </a:rPr>
              <a:t>His life and work did continue</a:t>
            </a:r>
          </a:p>
          <a:p>
            <a:r>
              <a:rPr lang="en-US" dirty="0">
                <a:solidFill>
                  <a:schemeClr val="bg1"/>
                </a:solidFill>
              </a:rPr>
              <a:t>Paul wrote seven (7) letters / epistles after he arrived in Rome. Information of Paul’s activities can be gleaned from these letters</a:t>
            </a:r>
          </a:p>
        </p:txBody>
      </p:sp>
    </p:spTree>
    <p:extLst>
      <p:ext uri="{BB962C8B-B14F-4D97-AF65-F5344CB8AC3E}">
        <p14:creationId xmlns:p14="http://schemas.microsoft.com/office/powerpoint/2010/main" val="345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15D53F00-8A9E-69AD-25DD-46BBF596670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84A8FAC-A4D1-B634-4F7B-3EF8184EA1B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3AEB8C2-6976-CD8A-BB7A-4D824F09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B69443E0-BBB5-FF2C-9501-4DF114A00852}"/>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Timeline</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4381A853-2153-A6AD-13E8-CA70014B25BC}"/>
              </a:ext>
            </a:extLst>
          </p:cNvPr>
          <p:cNvSpPr txBox="1"/>
          <p:nvPr/>
        </p:nvSpPr>
        <p:spPr>
          <a:xfrm>
            <a:off x="576944" y="1013008"/>
            <a:ext cx="11260829" cy="600164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Festus began his term of governor of Judea in A.D. 60</a:t>
            </a:r>
          </a:p>
          <a:p>
            <a:r>
              <a:rPr lang="en-US" dirty="0">
                <a:solidFill>
                  <a:schemeClr val="bg1"/>
                </a:solidFill>
              </a:rPr>
              <a:t>He sent Paul to Rome in the fall of A.D. 60 and Paul would have reached Rome in the spring of A.D. 61</a:t>
            </a:r>
          </a:p>
          <a:p>
            <a:r>
              <a:rPr lang="en-US" dirty="0">
                <a:solidFill>
                  <a:schemeClr val="bg1"/>
                </a:solidFill>
              </a:rPr>
              <a:t>Nero was Emperor of Rome from A.D. 54 – 68</a:t>
            </a:r>
          </a:p>
          <a:p>
            <a:pPr marL="0" indent="0">
              <a:buNone/>
            </a:pPr>
            <a:r>
              <a:rPr lang="en-US" dirty="0">
                <a:solidFill>
                  <a:schemeClr val="bg1"/>
                </a:solidFill>
              </a:rPr>
              <a:t>	*If Paul was able to defend himself before the Emperor, it 	would have been in the presence of Nero</a:t>
            </a:r>
          </a:p>
          <a:p>
            <a:r>
              <a:rPr lang="en-US" dirty="0">
                <a:solidFill>
                  <a:schemeClr val="bg1"/>
                </a:solidFill>
              </a:rPr>
              <a:t>In Acts 28:30, we are told that Paul spent 2 whole years in his own rented house in Rome </a:t>
            </a:r>
          </a:p>
          <a:p>
            <a:pPr marL="0" indent="0">
              <a:buNone/>
            </a:pPr>
            <a:r>
              <a:rPr lang="en-US" dirty="0">
                <a:solidFill>
                  <a:schemeClr val="bg1"/>
                </a:solidFill>
              </a:rPr>
              <a:t>	*Paul was able to receive </a:t>
            </a:r>
            <a:r>
              <a:rPr lang="en-US" i="1" dirty="0">
                <a:solidFill>
                  <a:schemeClr val="bg1"/>
                </a:solidFill>
              </a:rPr>
              <a:t>“all who came to him, preaching 	the kingdom of God and teaching the things concerning 	the Lord Jesus Christ with all confidence, no one 	forbidding him”.</a:t>
            </a:r>
          </a:p>
        </p:txBody>
      </p:sp>
    </p:spTree>
    <p:extLst>
      <p:ext uri="{BB962C8B-B14F-4D97-AF65-F5344CB8AC3E}">
        <p14:creationId xmlns:p14="http://schemas.microsoft.com/office/powerpoint/2010/main" val="37548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C2E07BC-5EE6-0637-0EA1-F873C5F7655D}"/>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84F893B-1EC1-13B6-091A-FC62AF660E7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2C8F9763-AC30-92B8-E9E0-AA22A017E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F05ED150-B1EC-EE7A-EDEC-E139AF3DE0FC}"/>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Timeline</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F43BAF68-2BA6-2BEA-4B40-6692EC815B19}"/>
              </a:ext>
            </a:extLst>
          </p:cNvPr>
          <p:cNvSpPr txBox="1"/>
          <p:nvPr/>
        </p:nvSpPr>
        <p:spPr>
          <a:xfrm>
            <a:off x="576944" y="10130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Evidence seems to indicate that Paul was released from his imprisonment (~A.D. 63) and then subsequently imprisoned again at some point prior to being executed</a:t>
            </a:r>
          </a:p>
        </p:txBody>
      </p:sp>
      <p:sp>
        <p:nvSpPr>
          <p:cNvPr id="3" name="TextBox 2">
            <a:extLst>
              <a:ext uri="{FF2B5EF4-FFF2-40B4-BE49-F238E27FC236}">
                <a16:creationId xmlns:a16="http://schemas.microsoft.com/office/drawing/2014/main" id="{995E0485-3F98-4934-687D-D369A9E92136}"/>
              </a:ext>
            </a:extLst>
          </p:cNvPr>
          <p:cNvSpPr txBox="1"/>
          <p:nvPr/>
        </p:nvSpPr>
        <p:spPr>
          <a:xfrm>
            <a:off x="1795749" y="2644170"/>
            <a:ext cx="10042024"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a:buFont typeface="Courier New" panose="02070309020205020404" pitchFamily="49" charset="0"/>
              <a:buChar char="o"/>
            </a:pPr>
            <a:r>
              <a:rPr lang="en-US" dirty="0">
                <a:solidFill>
                  <a:schemeClr val="bg1"/>
                </a:solidFill>
              </a:rPr>
              <a:t>At the end of Acts, Luke states emphatically that he spent 2 whole years in house arrest (seems to indicate there was an end to the arrest)</a:t>
            </a:r>
          </a:p>
        </p:txBody>
      </p:sp>
    </p:spTree>
    <p:extLst>
      <p:ext uri="{BB962C8B-B14F-4D97-AF65-F5344CB8AC3E}">
        <p14:creationId xmlns:p14="http://schemas.microsoft.com/office/powerpoint/2010/main" val="3192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EF1F876-8923-D399-FD71-91C14AD72520}"/>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2B6CC4E-7403-07FC-9422-5AC68EFD12BF}"/>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60CAE32E-0C13-4746-820B-52832C606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71C0D595-05EB-2796-4400-0A544FED322A}"/>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Timeline</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75FD63D0-61ED-55F5-B83C-7618FBF110BA}"/>
              </a:ext>
            </a:extLst>
          </p:cNvPr>
          <p:cNvSpPr txBox="1"/>
          <p:nvPr/>
        </p:nvSpPr>
        <p:spPr>
          <a:xfrm>
            <a:off x="576944" y="10130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Evidence seems to indicate that Paul was released from his imprisonment (~A.D. 63) and then subsequently imprisoned again at some point prior to being executed</a:t>
            </a:r>
          </a:p>
        </p:txBody>
      </p:sp>
      <p:sp>
        <p:nvSpPr>
          <p:cNvPr id="3" name="TextBox 2">
            <a:extLst>
              <a:ext uri="{FF2B5EF4-FFF2-40B4-BE49-F238E27FC236}">
                <a16:creationId xmlns:a16="http://schemas.microsoft.com/office/drawing/2014/main" id="{6C106324-0404-8550-26A8-7020FD718397}"/>
              </a:ext>
            </a:extLst>
          </p:cNvPr>
          <p:cNvSpPr txBox="1"/>
          <p:nvPr/>
        </p:nvSpPr>
        <p:spPr>
          <a:xfrm>
            <a:off x="1795749" y="2644170"/>
            <a:ext cx="10042024" cy="403187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a:buFont typeface="Courier New" panose="02070309020205020404" pitchFamily="49" charset="0"/>
              <a:buChar char="o"/>
            </a:pPr>
            <a:r>
              <a:rPr lang="en-US" dirty="0">
                <a:solidFill>
                  <a:schemeClr val="bg1"/>
                </a:solidFill>
              </a:rPr>
              <a:t>Paul writes letters while under arrest in Rome seemingly anticipating being set free:</a:t>
            </a:r>
          </a:p>
          <a:p>
            <a:pPr marL="1371600" lvl="2" indent="-457200">
              <a:buFont typeface="Wingdings" panose="05000000000000000000" pitchFamily="2" charset="2"/>
              <a:buChar char="§"/>
            </a:pPr>
            <a:r>
              <a:rPr lang="en-US" sz="3200" dirty="0">
                <a:solidFill>
                  <a:schemeClr val="bg1"/>
                </a:solidFill>
              </a:rPr>
              <a:t> Philemon vs. 22: asking Philemon to prepare a guest room for him trusting that through prayer he would be able to visit</a:t>
            </a:r>
          </a:p>
          <a:p>
            <a:pPr marL="1371600" lvl="2" indent="-457200">
              <a:buFont typeface="Wingdings" panose="05000000000000000000" pitchFamily="2" charset="2"/>
              <a:buChar char="§"/>
            </a:pPr>
            <a:r>
              <a:rPr lang="en-US" sz="3200" dirty="0">
                <a:solidFill>
                  <a:schemeClr val="bg1"/>
                </a:solidFill>
              </a:rPr>
              <a:t>Paul tells the Philippians that he trusted in the Lord that he himself would come to them  shortly (Phil. 2:23-24)</a:t>
            </a:r>
          </a:p>
        </p:txBody>
      </p:sp>
    </p:spTree>
    <p:extLst>
      <p:ext uri="{BB962C8B-B14F-4D97-AF65-F5344CB8AC3E}">
        <p14:creationId xmlns:p14="http://schemas.microsoft.com/office/powerpoint/2010/main" val="30815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4D3F8C4-0DC1-D35B-698D-AD02F85DF89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6F94F31-7471-A7E9-37B0-7B700D38239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496C5D3-4B11-86D1-4F44-E3D67B766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B9E70AFD-0B02-197C-5BF8-63FA6C4976E4}"/>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Timeline</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5E467D1A-8DAE-5E98-5352-03F47C3D831F}"/>
              </a:ext>
            </a:extLst>
          </p:cNvPr>
          <p:cNvSpPr txBox="1"/>
          <p:nvPr/>
        </p:nvSpPr>
        <p:spPr>
          <a:xfrm>
            <a:off x="576944" y="10130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Evidence seems to indicate that Paul was released from his imprisonment (~A.D. 63) and then subsequently imprisoned again at some point prior to being executed</a:t>
            </a:r>
          </a:p>
        </p:txBody>
      </p:sp>
      <p:sp>
        <p:nvSpPr>
          <p:cNvPr id="3" name="TextBox 2">
            <a:extLst>
              <a:ext uri="{FF2B5EF4-FFF2-40B4-BE49-F238E27FC236}">
                <a16:creationId xmlns:a16="http://schemas.microsoft.com/office/drawing/2014/main" id="{7807E0D9-48BC-276D-A8B4-A38D92B61006}"/>
              </a:ext>
            </a:extLst>
          </p:cNvPr>
          <p:cNvSpPr txBox="1"/>
          <p:nvPr/>
        </p:nvSpPr>
        <p:spPr>
          <a:xfrm>
            <a:off x="1795749" y="2644170"/>
            <a:ext cx="10042024"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a:buFont typeface="Courier New" panose="02070309020205020404" pitchFamily="49" charset="0"/>
              <a:buChar char="o"/>
            </a:pPr>
            <a:r>
              <a:rPr lang="en-US" dirty="0">
                <a:solidFill>
                  <a:schemeClr val="bg1"/>
                </a:solidFill>
              </a:rPr>
              <a:t>Nero had not then commenced his memorable persecution of the Church; the burning of the city of Rome took place in the summer of A.D.64; and, until that date, the disciples do not appear to have been singled out as the special objects of his cruelty.</a:t>
            </a:r>
            <a:endParaRPr lang="en-US" sz="3200" dirty="0">
              <a:solidFill>
                <a:schemeClr val="bg1"/>
              </a:solidFill>
            </a:endParaRPr>
          </a:p>
        </p:txBody>
      </p:sp>
    </p:spTree>
    <p:extLst>
      <p:ext uri="{BB962C8B-B14F-4D97-AF65-F5344CB8AC3E}">
        <p14:creationId xmlns:p14="http://schemas.microsoft.com/office/powerpoint/2010/main" val="12930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60550A0-1EE0-7FDA-9DB0-FC6562742696}"/>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35136B41-714A-23AC-59F1-0F0F6894EA1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C6F43CEE-A032-13D7-91CA-6265F5021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366807CB-A1DD-4C75-BEE6-29EB46D1870F}"/>
              </a:ext>
            </a:extLst>
          </p:cNvPr>
          <p:cNvSpPr txBox="1"/>
          <p:nvPr/>
        </p:nvSpPr>
        <p:spPr>
          <a:xfrm>
            <a:off x="488809" y="243567"/>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Timeline</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F9A4F7B4-92D1-0ED0-DC9B-5461E68F5154}"/>
              </a:ext>
            </a:extLst>
          </p:cNvPr>
          <p:cNvSpPr txBox="1"/>
          <p:nvPr/>
        </p:nvSpPr>
        <p:spPr>
          <a:xfrm>
            <a:off x="576944" y="10130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Evidence seems to indicate that Paul was released from his imprisonment (~A.D. 63) and then subsequently imprisoned again at some point prior to being executed</a:t>
            </a:r>
          </a:p>
        </p:txBody>
      </p:sp>
      <p:sp>
        <p:nvSpPr>
          <p:cNvPr id="3" name="TextBox 2">
            <a:extLst>
              <a:ext uri="{FF2B5EF4-FFF2-40B4-BE49-F238E27FC236}">
                <a16:creationId xmlns:a16="http://schemas.microsoft.com/office/drawing/2014/main" id="{B5370722-FF4A-C5B2-2B91-B1AAF17C10BB}"/>
              </a:ext>
            </a:extLst>
          </p:cNvPr>
          <p:cNvSpPr txBox="1"/>
          <p:nvPr/>
        </p:nvSpPr>
        <p:spPr>
          <a:xfrm>
            <a:off x="1795749" y="2644170"/>
            <a:ext cx="10042024"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a:buFont typeface="Courier New" panose="02070309020205020404" pitchFamily="49" charset="0"/>
              <a:buChar char="o"/>
            </a:pPr>
            <a:r>
              <a:rPr lang="en-US" dirty="0">
                <a:solidFill>
                  <a:schemeClr val="bg1"/>
                </a:solidFill>
              </a:rPr>
              <a:t>In his 2</a:t>
            </a:r>
            <a:r>
              <a:rPr lang="en-US" baseline="30000" dirty="0">
                <a:solidFill>
                  <a:schemeClr val="bg1"/>
                </a:solidFill>
              </a:rPr>
              <a:t>nd</a:t>
            </a:r>
            <a:r>
              <a:rPr lang="en-US" dirty="0">
                <a:solidFill>
                  <a:schemeClr val="bg1"/>
                </a:solidFill>
              </a:rPr>
              <a:t> letter to Timothy, near the end of his life, he asks Timothy to “</a:t>
            </a:r>
            <a:r>
              <a:rPr lang="en-US" i="1" dirty="0">
                <a:solidFill>
                  <a:schemeClr val="bg1"/>
                </a:solidFill>
              </a:rPr>
              <a:t>bring the cloak that I left with Carpus at Troas when you come, and the books, especially the parchments</a:t>
            </a:r>
            <a:r>
              <a:rPr lang="en-US" dirty="0">
                <a:solidFill>
                  <a:schemeClr val="bg1"/>
                </a:solidFill>
              </a:rPr>
              <a:t>”. (2 Tim. 4:13)</a:t>
            </a:r>
          </a:p>
          <a:p>
            <a:pPr>
              <a:buFont typeface="Courier New" panose="02070309020205020404" pitchFamily="49" charset="0"/>
              <a:buChar char="o"/>
            </a:pPr>
            <a:r>
              <a:rPr lang="en-US" dirty="0">
                <a:solidFill>
                  <a:schemeClr val="bg1"/>
                </a:solidFill>
              </a:rPr>
              <a:t>Paul writes that Erastus “</a:t>
            </a:r>
            <a:r>
              <a:rPr lang="en-US" i="1" dirty="0">
                <a:solidFill>
                  <a:schemeClr val="bg1"/>
                </a:solidFill>
              </a:rPr>
              <a:t>stayed in Corinth</a:t>
            </a:r>
            <a:r>
              <a:rPr lang="en-US" dirty="0">
                <a:solidFill>
                  <a:schemeClr val="bg1"/>
                </a:solidFill>
              </a:rPr>
              <a:t>” and that he had left Trophimus in Miletus sick (2 Tim. 4:20)</a:t>
            </a:r>
          </a:p>
        </p:txBody>
      </p:sp>
      <p:sp>
        <p:nvSpPr>
          <p:cNvPr id="5" name="Rectangle: Rounded Corners 4">
            <a:extLst>
              <a:ext uri="{FF2B5EF4-FFF2-40B4-BE49-F238E27FC236}">
                <a16:creationId xmlns:a16="http://schemas.microsoft.com/office/drawing/2014/main" id="{095162AC-D335-6DAD-9ACC-2B6E126DAE2A}"/>
              </a:ext>
            </a:extLst>
          </p:cNvPr>
          <p:cNvSpPr/>
          <p:nvPr/>
        </p:nvSpPr>
        <p:spPr>
          <a:xfrm>
            <a:off x="1795749" y="2625501"/>
            <a:ext cx="9265185" cy="40211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300" dirty="0">
                <a:solidFill>
                  <a:schemeClr val="bg1"/>
                </a:solidFill>
              </a:rPr>
              <a:t>At the end of Acts, Paul had been incarcerated for 4 straight years (2 years in Caesarea and 2 years in Rome). Some of these writings seem to be an indication of travels after his house arrest in Rome (~61-63) ended</a:t>
            </a:r>
          </a:p>
        </p:txBody>
      </p:sp>
    </p:spTree>
    <p:extLst>
      <p:ext uri="{BB962C8B-B14F-4D97-AF65-F5344CB8AC3E}">
        <p14:creationId xmlns:p14="http://schemas.microsoft.com/office/powerpoint/2010/main" val="37345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dfd1e5e-bb06-40df-8eeb-2a295fe4dda5}" enabled="0" method="" siteId="{9dfd1e5e-bb06-40df-8eeb-2a295fe4dda5}" removed="1"/>
</clbl:labelList>
</file>

<file path=docProps/app.xml><?xml version="1.0" encoding="utf-8"?>
<Properties xmlns="http://schemas.openxmlformats.org/officeDocument/2006/extended-properties" xmlns:vt="http://schemas.openxmlformats.org/officeDocument/2006/docPropsVTypes">
  <TotalTime>6876</TotalTime>
  <Words>2166</Words>
  <Application>Microsoft Office PowerPoint</Application>
  <PresentationFormat>Widescreen</PresentationFormat>
  <Paragraphs>143</Paragraphs>
  <Slides>25</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Aptos</vt:lpstr>
      <vt:lpstr>Aptos Display</vt:lpstr>
      <vt:lpstr>Arial</vt:lpstr>
      <vt:lpstr>Calibri</vt:lpstr>
      <vt:lpstr>Calibri Light</vt:lpstr>
      <vt:lpstr>Courier New</vt:lpstr>
      <vt:lpstr>Times New Roman</vt:lpstr>
      <vt:lpstr>Wingdings</vt:lpstr>
      <vt:lpstr>Office Theme</vt:lpstr>
      <vt:lpstr>2_Office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Smith</dc:creator>
  <cp:lastModifiedBy>Michael Nix</cp:lastModifiedBy>
  <cp:revision>25</cp:revision>
  <dcterms:created xsi:type="dcterms:W3CDTF">2025-08-02T17:13:33Z</dcterms:created>
  <dcterms:modified xsi:type="dcterms:W3CDTF">2026-01-18T14:31:15Z</dcterms:modified>
</cp:coreProperties>
</file>